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25.xml" ContentType="application/vnd.openxmlformats-officedocument.presentationml.slide+xml"/>
  <Override PartName="/ppt/notesSlides/notesSlide25.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26.xml" ContentType="application/vnd.openxmlformats-officedocument.presentationml.slideLayout+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18.xml" ContentType="application/vnd.openxmlformats-officedocument.presentationml.slideLayout+xml"/>
  <Override PartName="/ppt/slideLayouts/slideLayout39.xml" ContentType="application/vnd.openxmlformats-officedocument.presentationml.slideLayout+xml"/>
  <Override PartName="/ppt/slideLayouts/slideLayout21.xml" ContentType="application/vnd.openxmlformats-officedocument.presentationml.slideLayout+xml"/>
  <Override PartName="/ppt/slideLayouts/slideLayout34.xml" ContentType="application/vnd.openxmlformats-officedocument.presentationml.slideLayout+xml"/>
  <Override PartName="/ppt/slideLayouts/slideLayout42.xml" ContentType="application/vnd.openxmlformats-officedocument.presentationml.slideLayout+xml"/>
  <Override PartName="/ppt/slideLayouts/slideLayout47.xml" ContentType="application/vnd.openxmlformats-officedocument.presentationml.slideLayout+xml"/>
  <Override PartName="/ppt/slideLayouts/slideLayout50.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6.xml" ContentType="application/vnd.openxmlformats-officedocument.presentationml.slideLayout+xml"/>
  <Override PartName="/ppt/slideLayouts/slideLayout29.xml" ContentType="application/vnd.openxmlformats-officedocument.presentationml.slideLayout+xml"/>
  <Override PartName="/ppt/slideLayouts/slideLayout11.xml" ContentType="application/vnd.openxmlformats-officedocument.presentationml.slideLayout+xml"/>
  <Override PartName="/ppt/slideLayouts/slideLayout24.xml" ContentType="application/vnd.openxmlformats-officedocument.presentationml.slideLayout+xml"/>
  <Override PartName="/ppt/slideLayouts/slideLayout32.xml" ContentType="application/vnd.openxmlformats-officedocument.presentationml.slideLayout+xml"/>
  <Override PartName="/ppt/slideLayouts/slideLayout37.xml" ContentType="application/vnd.openxmlformats-officedocument.presentationml.slideLayout+xml"/>
  <Override PartName="/ppt/slideLayouts/slideLayout40.xml" ContentType="application/vnd.openxmlformats-officedocument.presentationml.slideLayout+xml"/>
  <Override PartName="/ppt/slideLayouts/slideLayout45.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19.xml" ContentType="application/vnd.openxmlformats-officedocument.presentationml.slideLayout+xml"/>
  <Override PartName="/ppt/slideLayouts/slideLayout31.xml" ContentType="application/vnd.openxmlformats-officedocument.presentationml.slideLayout+xml"/>
  <Override PartName="/ppt/slideLayouts/slideLayout44.xml" ContentType="application/vnd.openxmlformats-officedocument.presentationml.slideLayout+xml"/>
  <Override PartName="/ppt/slideLayouts/slideLayout52.xml" ContentType="application/vnd.openxmlformats-officedocument.presentationml.slideLayout+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30.xml" ContentType="application/vnd.openxmlformats-officedocument.presentationml.slideLayout+xml"/>
  <Override PartName="/ppt/slideLayouts/slideLayout35.xml" ContentType="application/vnd.openxmlformats-officedocument.presentationml.slideLayout+xml"/>
  <Override PartName="/ppt/slideLayouts/slideLayout43.xml" ContentType="application/vnd.openxmlformats-officedocument.presentationml.slideLayout+xml"/>
  <Override PartName="/ppt/slideLayouts/slideLayout48.xml" ContentType="application/vnd.openxmlformats-officedocument.presentationml.slideLayout+xml"/>
  <Override PartName="/ppt/theme/theme1.xml" ContentType="application/vnd.openxmlformats-officedocument.theme+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25.xml" ContentType="application/vnd.openxmlformats-officedocument.presentationml.slideLayout+xml"/>
  <Override PartName="/ppt/slideLayouts/slideLayout33.xml" ContentType="application/vnd.openxmlformats-officedocument.presentationml.slideLayout+xml"/>
  <Override PartName="/ppt/slideLayouts/slideLayout38.xml" ContentType="application/vnd.openxmlformats-officedocument.presentationml.slideLayout+xml"/>
  <Override PartName="/ppt/slideLayouts/slideLayout46.xml" ContentType="application/vnd.openxmlformats-officedocument.presentationml.slideLayout+xml"/>
  <Override PartName="/ppt/slideLayouts/slideLayout20.xml" ContentType="application/vnd.openxmlformats-officedocument.presentationml.slideLayout+xml"/>
  <Override PartName="/ppt/slideLayouts/slideLayout41.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23.xml" ContentType="application/vnd.openxmlformats-officedocument.presentationml.slideLayout+xml"/>
  <Override PartName="/ppt/slideLayouts/slideLayout28.xml" ContentType="application/vnd.openxmlformats-officedocument.presentationml.slideLayout+xml"/>
  <Override PartName="/ppt/slideLayouts/slideLayout36.xml" ContentType="application/vnd.openxmlformats-officedocument.presentationml.slideLayout+xml"/>
  <Override PartName="/ppt/slideLayouts/slideLayout49.xml" ContentType="application/vnd.openxmlformats-officedocument.presentationml.slideLayout+xml"/>
  <Override PartName="/ppt/slides/slide20.xml" ContentType="application/vnd.openxmlformats-officedocument.presentationml.slide+xml"/>
  <Override PartName="/ppt/notesSlides/notesSlide20.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41.xml" ContentType="application/vnd.openxmlformats-officedocument.presentationml.slide+xml"/>
  <Override PartName="/ppt/notesSlides/notesSlide41.xml" ContentType="application/vnd.openxmlformats-officedocument.presentationml.notesSlide+xml"/>
  <Override PartName="/ppt/slides/slide46.xml" ContentType="application/vnd.openxmlformats-officedocument.presentationml.slide+xml"/>
  <Override PartName="/ppt/notesSlides/notesSlide46.xml" ContentType="application/vnd.openxmlformats-officedocument.presentationml.notesSlide+xml"/>
  <Override PartName="/ppt/slides/slide49.xml" ContentType="application/vnd.openxmlformats-officedocument.presentationml.slide+xml"/>
  <Override PartName="/ppt/notesSlides/notesSlide49.xml" ContentType="application/vnd.openxmlformats-officedocument.presentationml.notesSlide+xml"/>
  <Override PartName="/ppt/slides/slide54.xml" ContentType="application/vnd.openxmlformats-officedocument.presentationml.slide+xml"/>
  <Override PartName="/ppt/notesSlides/notesSlide54.xml" ContentType="application/vnd.openxmlformats-officedocument.presentationml.notesSlide+xml"/>
  <Override PartName="/customXml/item1.xml" ContentType="application/xml"/>
  <Override PartName="/customXml/itemProps1.xml" ContentType="application/vnd.openxmlformats-officedocument.customXmlProperties+xml"/>
  <Override PartName="/ppt/slides/slide6.xml" ContentType="application/vnd.openxmlformats-officedocument.presentationml.slide+xml"/>
  <Override PartName="/ppt/notesSlides/notesSlide6.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44.xml" ContentType="application/vnd.openxmlformats-officedocument.presentationml.slide+xml"/>
  <Override PartName="/ppt/notesSlides/notesSlide44.xml" ContentType="application/vnd.openxmlformats-officedocument.presentationml.notesSlide+xml"/>
  <Override PartName="/ppt/slides/slide52.xml" ContentType="application/vnd.openxmlformats-officedocument.presentationml.slide+xml"/>
  <Override PartName="/ppt/notesSlides/notesSlide52.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42.xml" ContentType="application/vnd.openxmlformats-officedocument.presentationml.slide+xml"/>
  <Override PartName="/ppt/notesSlides/notesSlide42.xml" ContentType="application/vnd.openxmlformats-officedocument.presentationml.notesSlide+xml"/>
  <Override PartName="/ppt/slides/slide47.xml" ContentType="application/vnd.openxmlformats-officedocument.presentationml.slide+xml"/>
  <Override PartName="/ppt/notesSlides/notesSlide47.xml" ContentType="application/vnd.openxmlformats-officedocument.presentationml.notesSlide+xml"/>
  <Override PartName="/customXml/item2.xml" ContentType="application/xml"/>
  <Override PartName="/customXml/itemProps2.xml" ContentType="application/vnd.openxmlformats-officedocument.customXmlProperties+xml"/>
  <Override PartName="/ppt/slides/slide7.xml" ContentType="application/vnd.openxmlformats-officedocument.presentationml.slide+xml"/>
  <Override PartName="/ppt/notesSlides/notesSlide7.xml" ContentType="application/vnd.openxmlformats-officedocument.presentationml.notesSlide+xml"/>
  <Override PartName="/ppt/slides/slide50.xml" ContentType="application/vnd.openxmlformats-officedocument.presentationml.slide+xml"/>
  <Override PartName="/ppt/notesSlides/notesSlide50.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45.xml" ContentType="application/vnd.openxmlformats-officedocument.presentationml.slide+xml"/>
  <Override PartName="/ppt/notesSlides/notesSlide45.xml" ContentType="application/vnd.openxmlformats-officedocument.presentationml.notesSlide+xml"/>
  <Override PartName="/ppt/presProps.xml" ContentType="application/vnd.openxmlformats-officedocument.presentationml.presProps+xml"/>
  <Override PartName="/ppt/slides/slide19.xml" ContentType="application/vnd.openxmlformats-officedocument.presentationml.slide+xml"/>
  <Override PartName="/ppt/notesSlides/notesSlide19.xml" ContentType="application/vnd.openxmlformats-officedocument.presentationml.notesSlide+xml"/>
  <Override PartName="/ppt/slides/slide40.xml" ContentType="application/vnd.openxmlformats-officedocument.presentationml.slide+xml"/>
  <Override PartName="/ppt/notesSlides/notesSlide40.xml" ContentType="application/vnd.openxmlformats-officedocument.presentationml.notesSlide+xml"/>
  <Override PartName="/ppt/slides/slide53.xml" ContentType="application/vnd.openxmlformats-officedocument.presentationml.slide+xml"/>
  <Override PartName="/ppt/notesSlides/notesSlide53.xml" ContentType="application/vnd.openxmlformats-officedocument.presentationml.notesSlide+xml"/>
  <Override PartName="/ppt/tableStyles.xml" ContentType="application/vnd.openxmlformats-officedocument.presentationml.tableStyles+xml"/>
  <Override PartName="/ppt/slides/slide5.xml" ContentType="application/vnd.openxmlformats-officedocument.presentationml.slide+xml"/>
  <Override PartName="/ppt/notesSlides/notesSlide5.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48.xml" ContentType="application/vnd.openxmlformats-officedocument.presentationml.slide+xml"/>
  <Override PartName="/ppt/notesSlides/notesSlide4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43.xml" ContentType="application/vnd.openxmlformats-officedocument.presentationml.slide+xml"/>
  <Override PartName="/ppt/notesSlides/notesSlide43.xml" ContentType="application/vnd.openxmlformats-officedocument.presentationml.notesSlide+xml"/>
  <Override PartName="/ppt/slides/slide51.xml" ContentType="application/vnd.openxmlformats-officedocument.presentationml.slide+xml"/>
  <Override PartName="/ppt/notesSlides/notesSlide51.xml" ContentType="application/vnd.openxmlformats-officedocument.presentationml.notesSlide+xml"/>
  <Override PartName="/ppt/viewProps.xml" ContentType="application/vnd.openxmlformats-officedocument.presentationml.viewProps+xml"/>
  <Override PartName="/customXml/item3.xml" ContentType="application/xml"/>
  <Override PartName="/customXml/itemProps3.xml" ContentType="application/vnd.openxmlformats-officedocument.customXmlProperties+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4630400" cy="8229600"/>
  <p:notesSz cx="8229600" cy="14630400"/>
  <p:embeddedFontLst>
    <p:embeddedFont>
      <p:font typeface="Fraunces Extra Bold" panose="020B0604020202020204" charset="0"/>
      <p:regular r:id="rId57"/>
    </p:embeddedFont>
    <p:embeddedFont>
      <p:font typeface="Nobile"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25.xml" Id="rId26" /><Relationship Type="http://schemas.openxmlformats.org/officeDocument/2006/relationships/slide" Target="/ppt/slides/slide20.xml" Id="rId21" /><Relationship Type="http://schemas.openxmlformats.org/officeDocument/2006/relationships/slide" Target="/ppt/slides/slide33.xml" Id="rId34" /><Relationship Type="http://schemas.openxmlformats.org/officeDocument/2006/relationships/slide" Target="/ppt/slides/slide41.xml" Id="rId42" /><Relationship Type="http://schemas.openxmlformats.org/officeDocument/2006/relationships/slide" Target="/ppt/slides/slide46.xml" Id="rId47" /><Relationship Type="http://schemas.openxmlformats.org/officeDocument/2006/relationships/slide" Target="/ppt/slides/slide49.xml" Id="rId50" /><Relationship Type="http://schemas.openxmlformats.org/officeDocument/2006/relationships/slide" Target="/ppt/slides/slide54.xml" Id="rId55" /><Relationship Type="http://schemas.openxmlformats.org/officeDocument/2006/relationships/customXml" Target="/customXml/item1.xml" Id="rId63" /><Relationship Type="http://schemas.openxmlformats.org/officeDocument/2006/relationships/slide" Target="/ppt/slides/slide6.xml" Id="rId7"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28.xml" Id="rId29"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slide" Target="/ppt/slides/slide31.xml" Id="rId32" /><Relationship Type="http://schemas.openxmlformats.org/officeDocument/2006/relationships/slide" Target="/ppt/slides/slide36.xml" Id="rId37" /><Relationship Type="http://schemas.openxmlformats.org/officeDocument/2006/relationships/slide" Target="/ppt/slides/slide39.xml" Id="rId40" /><Relationship Type="http://schemas.openxmlformats.org/officeDocument/2006/relationships/slide" Target="/ppt/slides/slide44.xml" Id="rId45" /><Relationship Type="http://schemas.openxmlformats.org/officeDocument/2006/relationships/slide" Target="/ppt/slides/slide52.xml" Id="rId53" /><Relationship Type="http://schemas.openxmlformats.org/officeDocument/2006/relationships/font" Target="/ppt/fonts/font2.fntdata" Id="rId58" /><Relationship Type="http://schemas.openxmlformats.org/officeDocument/2006/relationships/slide" Target="/ppt/slides/slide4.xml" Id="rId5" /><Relationship Type="http://schemas.openxmlformats.org/officeDocument/2006/relationships/theme" Target="/ppt/theme/theme1.xml" Id="rId61" /><Relationship Type="http://schemas.openxmlformats.org/officeDocument/2006/relationships/slide" Target="/ppt/slides/slide18.xml" Id="rId1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slide" Target="/ppt/slides/slide26.xml" Id="rId27" /><Relationship Type="http://schemas.openxmlformats.org/officeDocument/2006/relationships/slide" Target="/ppt/slides/slide29.xml" Id="rId30" /><Relationship Type="http://schemas.openxmlformats.org/officeDocument/2006/relationships/slide" Target="/ppt/slides/slide34.xml" Id="rId35" /><Relationship Type="http://schemas.openxmlformats.org/officeDocument/2006/relationships/slide" Target="/ppt/slides/slide42.xml" Id="rId43" /><Relationship Type="http://schemas.openxmlformats.org/officeDocument/2006/relationships/slide" Target="/ppt/slides/slide47.xml" Id="rId48" /><Relationship Type="http://schemas.openxmlformats.org/officeDocument/2006/relationships/notesMaster" Target="/ppt/notesMasters/notesMaster1.xml" Id="rId56" /><Relationship Type="http://schemas.openxmlformats.org/officeDocument/2006/relationships/customXml" Target="/customXml/item2.xml" Id="rId64" /><Relationship Type="http://schemas.openxmlformats.org/officeDocument/2006/relationships/slide" Target="/ppt/slides/slide7.xml" Id="rId8" /><Relationship Type="http://schemas.openxmlformats.org/officeDocument/2006/relationships/slide" Target="/ppt/slides/slide50.xml" Id="rId51" /><Relationship Type="http://schemas.openxmlformats.org/officeDocument/2006/relationships/slide" Target="/ppt/slides/slide2.xml" Id="rId3"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slide" Target="/ppt/slides/slide32.xml" Id="rId33" /><Relationship Type="http://schemas.openxmlformats.org/officeDocument/2006/relationships/slide" Target="/ppt/slides/slide37.xml" Id="rId38" /><Relationship Type="http://schemas.openxmlformats.org/officeDocument/2006/relationships/slide" Target="/ppt/slides/slide45.xml" Id="rId46" /><Relationship Type="http://schemas.openxmlformats.org/officeDocument/2006/relationships/presProps" Target="/ppt/presProps.xml" Id="rId59" /><Relationship Type="http://schemas.openxmlformats.org/officeDocument/2006/relationships/slide" Target="/ppt/slides/slide19.xml" Id="rId20" /><Relationship Type="http://schemas.openxmlformats.org/officeDocument/2006/relationships/slide" Target="/ppt/slides/slide40.xml" Id="rId41" /><Relationship Type="http://schemas.openxmlformats.org/officeDocument/2006/relationships/slide" Target="/ppt/slides/slide53.xml" Id="rId54" /><Relationship Type="http://schemas.openxmlformats.org/officeDocument/2006/relationships/tableStyles" Target="/ppt/tableStyles.xml" Id="rId62"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slide" Target="/ppt/slides/slide27.xml" Id="rId28" /><Relationship Type="http://schemas.openxmlformats.org/officeDocument/2006/relationships/slide" Target="/ppt/slides/slide35.xml" Id="rId36" /><Relationship Type="http://schemas.openxmlformats.org/officeDocument/2006/relationships/slide" Target="/ppt/slides/slide48.xml" Id="rId49" /><Relationship Type="http://schemas.openxmlformats.org/officeDocument/2006/relationships/font" Target="/ppt/fonts/font1.fntdata" Id="rId57" /><Relationship Type="http://schemas.openxmlformats.org/officeDocument/2006/relationships/slide" Target="/ppt/slides/slide9.xml" Id="rId10" /><Relationship Type="http://schemas.openxmlformats.org/officeDocument/2006/relationships/slide" Target="/ppt/slides/slide30.xml" Id="rId31" /><Relationship Type="http://schemas.openxmlformats.org/officeDocument/2006/relationships/slide" Target="/ppt/slides/slide43.xml" Id="rId44" /><Relationship Type="http://schemas.openxmlformats.org/officeDocument/2006/relationships/slide" Target="/ppt/slides/slide51.xml" Id="rId52" /><Relationship Type="http://schemas.openxmlformats.org/officeDocument/2006/relationships/viewProps" Target="/ppt/viewProps.xml" Id="rId60" /><Relationship Type="http://schemas.openxmlformats.org/officeDocument/2006/relationships/customXml" Target="/customXml/item3.xml" Id="rId65"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38.xml" Id="rId39"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35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2" /><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Id2" /><Relationship Type="http://schemas.openxmlformats.org/officeDocument/2006/relationships/notesMaster" Target="/ppt/notesMasters/notesMaster1.xml" Id="rId1" /></Relationships>
</file>

<file path=ppt/notesSlides/_rels/notesSlide19.xml.rels>&#65279;<?xml version="1.0" encoding="utf-8"?><Relationships xmlns="http://schemas.openxmlformats.org/package/2006/relationships"><Relationship Type="http://schemas.openxmlformats.org/officeDocument/2006/relationships/slide" Target="/ppt/slides/slide19.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20.xml.rels>&#65279;<?xml version="1.0" encoding="utf-8"?><Relationships xmlns="http://schemas.openxmlformats.org/package/2006/relationships"><Relationship Type="http://schemas.openxmlformats.org/officeDocument/2006/relationships/slide" Target="/ppt/slides/slide20.xml" Id="rId2" /><Relationship Type="http://schemas.openxmlformats.org/officeDocument/2006/relationships/notesMaster" Target="/ppt/notesMasters/notesMaster1.xml" Id="rId1" /></Relationships>
</file>

<file path=ppt/notesSlides/_rels/notesSlide21.xml.rels>&#65279;<?xml version="1.0" encoding="utf-8"?><Relationships xmlns="http://schemas.openxmlformats.org/package/2006/relationships"><Relationship Type="http://schemas.openxmlformats.org/officeDocument/2006/relationships/slide" Target="/ppt/slides/slide21.xml" Id="rId2" /><Relationship Type="http://schemas.openxmlformats.org/officeDocument/2006/relationships/notesMaster" Target="/ppt/notesMasters/notesMaster1.xml" Id="rId1" /></Relationships>
</file>

<file path=ppt/notesSlides/_rels/notesSlide22.xml.rels>&#65279;<?xml version="1.0" encoding="utf-8"?><Relationships xmlns="http://schemas.openxmlformats.org/package/2006/relationships"><Relationship Type="http://schemas.openxmlformats.org/officeDocument/2006/relationships/slide" Target="/ppt/slides/slide22.xml" Id="rId2" /><Relationship Type="http://schemas.openxmlformats.org/officeDocument/2006/relationships/notesMaster" Target="/ppt/notesMasters/notesMaster1.xml" Id="rId1" /></Relationships>
</file>

<file path=ppt/notesSlides/_rels/notesSlide23.xml.rels>&#65279;<?xml version="1.0" encoding="utf-8"?><Relationships xmlns="http://schemas.openxmlformats.org/package/2006/relationships"><Relationship Type="http://schemas.openxmlformats.org/officeDocument/2006/relationships/slide" Target="/ppt/slides/slide23.xml" Id="rId2" /><Relationship Type="http://schemas.openxmlformats.org/officeDocument/2006/relationships/notesMaster" Target="/ppt/notesMasters/notesMaster1.xml" Id="rId1" /></Relationships>
</file>

<file path=ppt/notesSlides/_rels/notesSlide24.xml.rels>&#65279;<?xml version="1.0" encoding="utf-8"?><Relationships xmlns="http://schemas.openxmlformats.org/package/2006/relationships"><Relationship Type="http://schemas.openxmlformats.org/officeDocument/2006/relationships/slide" Target="/ppt/slides/slide24.xml" Id="rId2" /><Relationship Type="http://schemas.openxmlformats.org/officeDocument/2006/relationships/notesMaster" Target="/ppt/notesMasters/notesMaster1.xml" Id="rId1" /></Relationships>
</file>

<file path=ppt/notesSlides/_rels/notesSlide25.xml.rels>&#65279;<?xml version="1.0" encoding="utf-8"?><Relationships xmlns="http://schemas.openxmlformats.org/package/2006/relationships"><Relationship Type="http://schemas.openxmlformats.org/officeDocument/2006/relationships/slide" Target="/ppt/slides/slide25.xml" Id="rId2" /><Relationship Type="http://schemas.openxmlformats.org/officeDocument/2006/relationships/notesMaster" Target="/ppt/notesMasters/notesMaster1.xml" Id="rId1" /></Relationships>
</file>

<file path=ppt/notesSlides/_rels/notesSlide26.xml.rels>&#65279;<?xml version="1.0" encoding="utf-8"?><Relationships xmlns="http://schemas.openxmlformats.org/package/2006/relationships"><Relationship Type="http://schemas.openxmlformats.org/officeDocument/2006/relationships/slide" Target="/ppt/slides/slide26.xml" Id="rId2" /><Relationship Type="http://schemas.openxmlformats.org/officeDocument/2006/relationships/notesMaster" Target="/ppt/notesMasters/notesMaster1.xml" Id="rId1" /></Relationships>
</file>

<file path=ppt/notesSlides/_rels/notesSlide27.xml.rels>&#65279;<?xml version="1.0" encoding="utf-8"?><Relationships xmlns="http://schemas.openxmlformats.org/package/2006/relationships"><Relationship Type="http://schemas.openxmlformats.org/officeDocument/2006/relationships/slide" Target="/ppt/slides/slide27.xml" Id="rId2" /><Relationship Type="http://schemas.openxmlformats.org/officeDocument/2006/relationships/notesMaster" Target="/ppt/notesMasters/notesMaster1.xml" Id="rId1" /></Relationships>
</file>

<file path=ppt/notesSlides/_rels/notesSlide28.xml.rels>&#65279;<?xml version="1.0" encoding="utf-8"?><Relationships xmlns="http://schemas.openxmlformats.org/package/2006/relationships"><Relationship Type="http://schemas.openxmlformats.org/officeDocument/2006/relationships/slide" Target="/ppt/slides/slide28.xml" Id="rId2" /><Relationship Type="http://schemas.openxmlformats.org/officeDocument/2006/relationships/notesMaster" Target="/ppt/notesMasters/notesMaster1.xml" Id="rId1" /></Relationships>
</file>

<file path=ppt/notesSlides/_rels/notesSlide29.xml.rels>&#65279;<?xml version="1.0" encoding="utf-8"?><Relationships xmlns="http://schemas.openxmlformats.org/package/2006/relationships"><Relationship Type="http://schemas.openxmlformats.org/officeDocument/2006/relationships/slide" Target="/ppt/slides/slide29.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30.xml.rels>&#65279;<?xml version="1.0" encoding="utf-8"?><Relationships xmlns="http://schemas.openxmlformats.org/package/2006/relationships"><Relationship Type="http://schemas.openxmlformats.org/officeDocument/2006/relationships/slide" Target="/ppt/slides/slide30.xml" Id="rId2" /><Relationship Type="http://schemas.openxmlformats.org/officeDocument/2006/relationships/notesMaster" Target="/ppt/notesMasters/notesMaster1.xml" Id="rId1" /></Relationships>
</file>

<file path=ppt/notesSlides/_rels/notesSlide31.xml.rels>&#65279;<?xml version="1.0" encoding="utf-8"?><Relationships xmlns="http://schemas.openxmlformats.org/package/2006/relationships"><Relationship Type="http://schemas.openxmlformats.org/officeDocument/2006/relationships/slide" Target="/ppt/slides/slide31.xml" Id="rId2" /><Relationship Type="http://schemas.openxmlformats.org/officeDocument/2006/relationships/notesMaster" Target="/ppt/notesMasters/notesMaster1.xml" Id="rId1" /></Relationships>
</file>

<file path=ppt/notesSlides/_rels/notesSlide32.xml.rels>&#65279;<?xml version="1.0" encoding="utf-8"?><Relationships xmlns="http://schemas.openxmlformats.org/package/2006/relationships"><Relationship Type="http://schemas.openxmlformats.org/officeDocument/2006/relationships/slide" Target="/ppt/slides/slide32.xml" Id="rId2" /><Relationship Type="http://schemas.openxmlformats.org/officeDocument/2006/relationships/notesMaster" Target="/ppt/notesMasters/notesMaster1.xml" Id="rId1" /></Relationships>
</file>

<file path=ppt/notesSlides/_rels/notesSlide33.xml.rels>&#65279;<?xml version="1.0" encoding="utf-8"?><Relationships xmlns="http://schemas.openxmlformats.org/package/2006/relationships"><Relationship Type="http://schemas.openxmlformats.org/officeDocument/2006/relationships/slide" Target="/ppt/slides/slide33.xml" Id="rId2" /><Relationship Type="http://schemas.openxmlformats.org/officeDocument/2006/relationships/notesMaster" Target="/ppt/notesMasters/notesMaster1.xml" Id="rId1" /></Relationships>
</file>

<file path=ppt/notesSlides/_rels/notesSlide34.xml.rels>&#65279;<?xml version="1.0" encoding="utf-8"?><Relationships xmlns="http://schemas.openxmlformats.org/package/2006/relationships"><Relationship Type="http://schemas.openxmlformats.org/officeDocument/2006/relationships/slide" Target="/ppt/slides/slide34.xml" Id="rId2" /><Relationship Type="http://schemas.openxmlformats.org/officeDocument/2006/relationships/notesMaster" Target="/ppt/notesMasters/notesMaster1.xml" Id="rId1" /></Relationships>
</file>

<file path=ppt/notesSlides/_rels/notesSlide35.xml.rels>&#65279;<?xml version="1.0" encoding="utf-8"?><Relationships xmlns="http://schemas.openxmlformats.org/package/2006/relationships"><Relationship Type="http://schemas.openxmlformats.org/officeDocument/2006/relationships/slide" Target="/ppt/slides/slide35.xml" Id="rId2" /><Relationship Type="http://schemas.openxmlformats.org/officeDocument/2006/relationships/notesMaster" Target="/ppt/notesMasters/notesMaster1.xml" Id="rId1" /></Relationships>
</file>

<file path=ppt/notesSlides/_rels/notesSlide36.xml.rels>&#65279;<?xml version="1.0" encoding="utf-8"?><Relationships xmlns="http://schemas.openxmlformats.org/package/2006/relationships"><Relationship Type="http://schemas.openxmlformats.org/officeDocument/2006/relationships/slide" Target="/ppt/slides/slide36.xml" Id="rId2" /><Relationship Type="http://schemas.openxmlformats.org/officeDocument/2006/relationships/notesMaster" Target="/ppt/notesMasters/notesMaster1.xml" Id="rId1" /></Relationships>
</file>

<file path=ppt/notesSlides/_rels/notesSlide37.xml.rels>&#65279;<?xml version="1.0" encoding="utf-8"?><Relationships xmlns="http://schemas.openxmlformats.org/package/2006/relationships"><Relationship Type="http://schemas.openxmlformats.org/officeDocument/2006/relationships/slide" Target="/ppt/slides/slide37.xml" Id="rId2" /><Relationship Type="http://schemas.openxmlformats.org/officeDocument/2006/relationships/notesMaster" Target="/ppt/notesMasters/notesMaster1.xml" Id="rId1" /></Relationships>
</file>

<file path=ppt/notesSlides/_rels/notesSlide38.xml.rels>&#65279;<?xml version="1.0" encoding="utf-8"?><Relationships xmlns="http://schemas.openxmlformats.org/package/2006/relationships"><Relationship Type="http://schemas.openxmlformats.org/officeDocument/2006/relationships/slide" Target="/ppt/slides/slide38.xml" Id="rId2" /><Relationship Type="http://schemas.openxmlformats.org/officeDocument/2006/relationships/notesMaster" Target="/ppt/notesMasters/notesMaster1.xml" Id="rId1" /></Relationships>
</file>

<file path=ppt/notesSlides/_rels/notesSlide39.xml.rels>&#65279;<?xml version="1.0" encoding="utf-8"?><Relationships xmlns="http://schemas.openxmlformats.org/package/2006/relationships"><Relationship Type="http://schemas.openxmlformats.org/officeDocument/2006/relationships/slide" Target="/ppt/slides/slide39.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40.xml.rels>&#65279;<?xml version="1.0" encoding="utf-8"?><Relationships xmlns="http://schemas.openxmlformats.org/package/2006/relationships"><Relationship Type="http://schemas.openxmlformats.org/officeDocument/2006/relationships/slide" Target="/ppt/slides/slide40.xml" Id="rId2" /><Relationship Type="http://schemas.openxmlformats.org/officeDocument/2006/relationships/notesMaster" Target="/ppt/notesMasters/notesMaster1.xml" Id="rId1" /></Relationships>
</file>

<file path=ppt/notesSlides/_rels/notesSlide41.xml.rels>&#65279;<?xml version="1.0" encoding="utf-8"?><Relationships xmlns="http://schemas.openxmlformats.org/package/2006/relationships"><Relationship Type="http://schemas.openxmlformats.org/officeDocument/2006/relationships/slide" Target="/ppt/slides/slide41.xml" Id="rId2" /><Relationship Type="http://schemas.openxmlformats.org/officeDocument/2006/relationships/notesMaster" Target="/ppt/notesMasters/notesMaster1.xml" Id="rId1" /></Relationships>
</file>

<file path=ppt/notesSlides/_rels/notesSlide42.xml.rels>&#65279;<?xml version="1.0" encoding="utf-8"?><Relationships xmlns="http://schemas.openxmlformats.org/package/2006/relationships"><Relationship Type="http://schemas.openxmlformats.org/officeDocument/2006/relationships/slide" Target="/ppt/slides/slide42.xml" Id="rId2" /><Relationship Type="http://schemas.openxmlformats.org/officeDocument/2006/relationships/notesMaster" Target="/ppt/notesMasters/notesMaster1.xml" Id="rId1" /></Relationships>
</file>

<file path=ppt/notesSlides/_rels/notesSlide43.xml.rels>&#65279;<?xml version="1.0" encoding="utf-8"?><Relationships xmlns="http://schemas.openxmlformats.org/package/2006/relationships"><Relationship Type="http://schemas.openxmlformats.org/officeDocument/2006/relationships/slide" Target="/ppt/slides/slide43.xml" Id="rId2" /><Relationship Type="http://schemas.openxmlformats.org/officeDocument/2006/relationships/notesMaster" Target="/ppt/notesMasters/notesMaster1.xml" Id="rId1" /></Relationships>
</file>

<file path=ppt/notesSlides/_rels/notesSlide44.xml.rels>&#65279;<?xml version="1.0" encoding="utf-8"?><Relationships xmlns="http://schemas.openxmlformats.org/package/2006/relationships"><Relationship Type="http://schemas.openxmlformats.org/officeDocument/2006/relationships/slide" Target="/ppt/slides/slide44.xml" Id="rId2" /><Relationship Type="http://schemas.openxmlformats.org/officeDocument/2006/relationships/notesMaster" Target="/ppt/notesMasters/notesMaster1.xml" Id="rId1" /></Relationships>
</file>

<file path=ppt/notesSlides/_rels/notesSlide45.xml.rels>&#65279;<?xml version="1.0" encoding="utf-8"?><Relationships xmlns="http://schemas.openxmlformats.org/package/2006/relationships"><Relationship Type="http://schemas.openxmlformats.org/officeDocument/2006/relationships/slide" Target="/ppt/slides/slide45.xml" Id="rId2" /><Relationship Type="http://schemas.openxmlformats.org/officeDocument/2006/relationships/notesMaster" Target="/ppt/notesMasters/notesMaster1.xml" Id="rId1" /></Relationships>
</file>

<file path=ppt/notesSlides/_rels/notesSlide46.xml.rels>&#65279;<?xml version="1.0" encoding="utf-8"?><Relationships xmlns="http://schemas.openxmlformats.org/package/2006/relationships"><Relationship Type="http://schemas.openxmlformats.org/officeDocument/2006/relationships/slide" Target="/ppt/slides/slide46.xml" Id="rId2" /><Relationship Type="http://schemas.openxmlformats.org/officeDocument/2006/relationships/notesMaster" Target="/ppt/notesMasters/notesMaster1.xml" Id="rId1" /></Relationships>
</file>

<file path=ppt/notesSlides/_rels/notesSlide47.xml.rels>&#65279;<?xml version="1.0" encoding="utf-8"?><Relationships xmlns="http://schemas.openxmlformats.org/package/2006/relationships"><Relationship Type="http://schemas.openxmlformats.org/officeDocument/2006/relationships/slide" Target="/ppt/slides/slide47.xml" Id="rId2" /><Relationship Type="http://schemas.openxmlformats.org/officeDocument/2006/relationships/notesMaster" Target="/ppt/notesMasters/notesMaster1.xml" Id="rId1" /></Relationships>
</file>

<file path=ppt/notesSlides/_rels/notesSlide48.xml.rels>&#65279;<?xml version="1.0" encoding="utf-8"?><Relationships xmlns="http://schemas.openxmlformats.org/package/2006/relationships"><Relationship Type="http://schemas.openxmlformats.org/officeDocument/2006/relationships/slide" Target="/ppt/slides/slide48.xml" Id="rId2" /><Relationship Type="http://schemas.openxmlformats.org/officeDocument/2006/relationships/notesMaster" Target="/ppt/notesMasters/notesMaster1.xml" Id="rId1" /></Relationships>
</file>

<file path=ppt/notesSlides/_rels/notesSlide49.xml.rels>&#65279;<?xml version="1.0" encoding="utf-8"?><Relationships xmlns="http://schemas.openxmlformats.org/package/2006/relationships"><Relationship Type="http://schemas.openxmlformats.org/officeDocument/2006/relationships/slide" Target="/ppt/slides/slide49.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50.xml.rels>&#65279;<?xml version="1.0" encoding="utf-8"?><Relationships xmlns="http://schemas.openxmlformats.org/package/2006/relationships"><Relationship Type="http://schemas.openxmlformats.org/officeDocument/2006/relationships/slide" Target="/ppt/slides/slide50.xml" Id="rId2" /><Relationship Type="http://schemas.openxmlformats.org/officeDocument/2006/relationships/notesMaster" Target="/ppt/notesMasters/notesMaster1.xml" Id="rId1" /></Relationships>
</file>

<file path=ppt/notesSlides/_rels/notesSlide51.xml.rels>&#65279;<?xml version="1.0" encoding="utf-8"?><Relationships xmlns="http://schemas.openxmlformats.org/package/2006/relationships"><Relationship Type="http://schemas.openxmlformats.org/officeDocument/2006/relationships/slide" Target="/ppt/slides/slide51.xml" Id="rId2" /><Relationship Type="http://schemas.openxmlformats.org/officeDocument/2006/relationships/notesMaster" Target="/ppt/notesMasters/notesMaster1.xml" Id="rId1" /></Relationships>
</file>

<file path=ppt/notesSlides/_rels/notesSlide52.xml.rels>&#65279;<?xml version="1.0" encoding="utf-8"?><Relationships xmlns="http://schemas.openxmlformats.org/package/2006/relationships"><Relationship Type="http://schemas.openxmlformats.org/officeDocument/2006/relationships/slide" Target="/ppt/slides/slide52.xml" Id="rId2" /><Relationship Type="http://schemas.openxmlformats.org/officeDocument/2006/relationships/notesMaster" Target="/ppt/notesMasters/notesMaster1.xml" Id="rId1" /></Relationships>
</file>

<file path=ppt/notesSlides/_rels/notesSlide53.xml.rels>&#65279;<?xml version="1.0" encoding="utf-8"?><Relationships xmlns="http://schemas.openxmlformats.org/package/2006/relationships"><Relationship Type="http://schemas.openxmlformats.org/officeDocument/2006/relationships/slide" Target="/ppt/slides/slide53.xml" Id="rId2" /><Relationship Type="http://schemas.openxmlformats.org/officeDocument/2006/relationships/notesMaster" Target="/ppt/notesMasters/notesMaster1.xml" Id="rId1" /></Relationships>
</file>

<file path=ppt/notesSlides/_rels/notesSlide54.xml.rels>&#65279;<?xml version="1.0" encoding="utf-8"?><Relationships xmlns="http://schemas.openxmlformats.org/package/2006/relationships"><Relationship Type="http://schemas.openxmlformats.org/officeDocument/2006/relationships/slide" Target="/ppt/slides/slide54.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0.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5.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7.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0.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5.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7.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0.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5.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7.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0.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5.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7.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5.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50.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5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5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5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5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55.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7.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3.xml" Id="rId13" /><Relationship Type="http://schemas.openxmlformats.org/officeDocument/2006/relationships/slideLayout" Target="/ppt/slideLayouts/slideLayout18.xml" Id="rId18" /><Relationship Type="http://schemas.openxmlformats.org/officeDocument/2006/relationships/slideLayout" Target="/ppt/slideLayouts/slideLayout26.xml" Id="rId26" /><Relationship Type="http://schemas.openxmlformats.org/officeDocument/2006/relationships/slideLayout" Target="/ppt/slideLayouts/slideLayout39.xml" Id="rId39" /><Relationship Type="http://schemas.openxmlformats.org/officeDocument/2006/relationships/slideLayout" Target="/ppt/slideLayouts/slideLayout21.xml" Id="rId21" /><Relationship Type="http://schemas.openxmlformats.org/officeDocument/2006/relationships/slideLayout" Target="/ppt/slideLayouts/slideLayout34.xml" Id="rId34" /><Relationship Type="http://schemas.openxmlformats.org/officeDocument/2006/relationships/slideLayout" Target="/ppt/slideLayouts/slideLayout42.xml" Id="rId42" /><Relationship Type="http://schemas.openxmlformats.org/officeDocument/2006/relationships/slideLayout" Target="/ppt/slideLayouts/slideLayout47.xml" Id="rId47" /><Relationship Type="http://schemas.openxmlformats.org/officeDocument/2006/relationships/slideLayout" Target="/ppt/slideLayouts/slideLayout50.xml" Id="rId50" /><Relationship Type="http://schemas.openxmlformats.org/officeDocument/2006/relationships/slideLayout" Target="/ppt/slideLayouts/slideLayout55.xml" Id="rId55" /><Relationship Type="http://schemas.openxmlformats.org/officeDocument/2006/relationships/slideLayout" Target="/ppt/slideLayouts/slideLayout7.xml" Id="rId7" /><Relationship Type="http://schemas.openxmlformats.org/officeDocument/2006/relationships/slideLayout" Target="/ppt/slideLayouts/slideLayout2.xml" Id="rId2" /><Relationship Type="http://schemas.openxmlformats.org/officeDocument/2006/relationships/slideLayout" Target="/ppt/slideLayouts/slideLayout16.xml" Id="rId16" /><Relationship Type="http://schemas.openxmlformats.org/officeDocument/2006/relationships/slideLayout" Target="/ppt/slideLayouts/slideLayout29.xml" Id="rId29" /><Relationship Type="http://schemas.openxmlformats.org/officeDocument/2006/relationships/slideLayout" Target="/ppt/slideLayouts/slideLayout11.xml" Id="rId11" /><Relationship Type="http://schemas.openxmlformats.org/officeDocument/2006/relationships/slideLayout" Target="/ppt/slideLayouts/slideLayout24.xml" Id="rId24" /><Relationship Type="http://schemas.openxmlformats.org/officeDocument/2006/relationships/slideLayout" Target="/ppt/slideLayouts/slideLayout32.xml" Id="rId32" /><Relationship Type="http://schemas.openxmlformats.org/officeDocument/2006/relationships/slideLayout" Target="/ppt/slideLayouts/slideLayout37.xml" Id="rId37" /><Relationship Type="http://schemas.openxmlformats.org/officeDocument/2006/relationships/slideLayout" Target="/ppt/slideLayouts/slideLayout40.xml" Id="rId40" /><Relationship Type="http://schemas.openxmlformats.org/officeDocument/2006/relationships/slideLayout" Target="/ppt/slideLayouts/slideLayout45.xml" Id="rId45" /><Relationship Type="http://schemas.openxmlformats.org/officeDocument/2006/relationships/slideLayout" Target="/ppt/slideLayouts/slideLayout53.xml" Id="rId53" /><Relationship Type="http://schemas.openxmlformats.org/officeDocument/2006/relationships/slideLayout" Target="/ppt/slideLayouts/slideLayout5.xml" Id="rId5" /><Relationship Type="http://schemas.openxmlformats.org/officeDocument/2006/relationships/slideLayout" Target="/ppt/slideLayouts/slideLayout10.xml" Id="rId10" /><Relationship Type="http://schemas.openxmlformats.org/officeDocument/2006/relationships/slideLayout" Target="/ppt/slideLayouts/slideLayout19.xml" Id="rId19" /><Relationship Type="http://schemas.openxmlformats.org/officeDocument/2006/relationships/slideLayout" Target="/ppt/slideLayouts/slideLayout31.xml" Id="rId31" /><Relationship Type="http://schemas.openxmlformats.org/officeDocument/2006/relationships/slideLayout" Target="/ppt/slideLayouts/slideLayout44.xml" Id="rId44" /><Relationship Type="http://schemas.openxmlformats.org/officeDocument/2006/relationships/slideLayout" Target="/ppt/slideLayouts/slideLayout52.xml" Id="rId52" /><Relationship Type="http://schemas.openxmlformats.org/officeDocument/2006/relationships/slideLayout" Target="/ppt/slideLayouts/slideLayout4.xml" Id="rId4" /><Relationship Type="http://schemas.openxmlformats.org/officeDocument/2006/relationships/slideLayout" Target="/ppt/slideLayouts/slideLayout9.xml" Id="rId9" /><Relationship Type="http://schemas.openxmlformats.org/officeDocument/2006/relationships/slideLayout" Target="/ppt/slideLayouts/slideLayout14.xml" Id="rId14" /><Relationship Type="http://schemas.openxmlformats.org/officeDocument/2006/relationships/slideLayout" Target="/ppt/slideLayouts/slideLayout22.xml" Id="rId22" /><Relationship Type="http://schemas.openxmlformats.org/officeDocument/2006/relationships/slideLayout" Target="/ppt/slideLayouts/slideLayout27.xml" Id="rId27" /><Relationship Type="http://schemas.openxmlformats.org/officeDocument/2006/relationships/slideLayout" Target="/ppt/slideLayouts/slideLayout30.xml" Id="rId30" /><Relationship Type="http://schemas.openxmlformats.org/officeDocument/2006/relationships/slideLayout" Target="/ppt/slideLayouts/slideLayout35.xml" Id="rId35" /><Relationship Type="http://schemas.openxmlformats.org/officeDocument/2006/relationships/slideLayout" Target="/ppt/slideLayouts/slideLayout43.xml" Id="rId43" /><Relationship Type="http://schemas.openxmlformats.org/officeDocument/2006/relationships/slideLayout" Target="/ppt/slideLayouts/slideLayout48.xml" Id="rId48" /><Relationship Type="http://schemas.openxmlformats.org/officeDocument/2006/relationships/theme" Target="/ppt/theme/theme1.xml" Id="rId56" /><Relationship Type="http://schemas.openxmlformats.org/officeDocument/2006/relationships/slideLayout" Target="/ppt/slideLayouts/slideLayout8.xml" Id="rId8" /><Relationship Type="http://schemas.openxmlformats.org/officeDocument/2006/relationships/slideLayout" Target="/ppt/slideLayouts/slideLayout51.xml" Id="rId51" /><Relationship Type="http://schemas.openxmlformats.org/officeDocument/2006/relationships/slideLayout" Target="/ppt/slideLayouts/slideLayout3.xml" Id="rId3" /><Relationship Type="http://schemas.openxmlformats.org/officeDocument/2006/relationships/slideLayout" Target="/ppt/slideLayouts/slideLayout12.xml" Id="rId12" /><Relationship Type="http://schemas.openxmlformats.org/officeDocument/2006/relationships/slideLayout" Target="/ppt/slideLayouts/slideLayout17.xml" Id="rId17" /><Relationship Type="http://schemas.openxmlformats.org/officeDocument/2006/relationships/slideLayout" Target="/ppt/slideLayouts/slideLayout25.xml" Id="rId25" /><Relationship Type="http://schemas.openxmlformats.org/officeDocument/2006/relationships/slideLayout" Target="/ppt/slideLayouts/slideLayout33.xml" Id="rId33" /><Relationship Type="http://schemas.openxmlformats.org/officeDocument/2006/relationships/slideLayout" Target="/ppt/slideLayouts/slideLayout38.xml" Id="rId38" /><Relationship Type="http://schemas.openxmlformats.org/officeDocument/2006/relationships/slideLayout" Target="/ppt/slideLayouts/slideLayout46.xml" Id="rId46" /><Relationship Type="http://schemas.openxmlformats.org/officeDocument/2006/relationships/slideLayout" Target="/ppt/slideLayouts/slideLayout20.xml" Id="rId20" /><Relationship Type="http://schemas.openxmlformats.org/officeDocument/2006/relationships/slideLayout" Target="/ppt/slideLayouts/slideLayout41.xml" Id="rId41" /><Relationship Type="http://schemas.openxmlformats.org/officeDocument/2006/relationships/slideLayout" Target="/ppt/slideLayouts/slideLayout54.xml" Id="rId54" /><Relationship Type="http://schemas.openxmlformats.org/officeDocument/2006/relationships/slideLayout" Target="/ppt/slideLayouts/slideLayout6.xml" Id="rId6" /><Relationship Type="http://schemas.openxmlformats.org/officeDocument/2006/relationships/slideLayout" Target="/ppt/slideLayouts/slideLayout15.xml" Id="rId15" /><Relationship Type="http://schemas.openxmlformats.org/officeDocument/2006/relationships/slideLayout" Target="/ppt/slideLayouts/slideLayout23.xml" Id="rId23" /><Relationship Type="http://schemas.openxmlformats.org/officeDocument/2006/relationships/slideLayout" Target="/ppt/slideLayouts/slideLayout28.xml" Id="rId28" /><Relationship Type="http://schemas.openxmlformats.org/officeDocument/2006/relationships/slideLayout" Target="/ppt/slideLayouts/slideLayout36.xml" Id="rId36" /><Relationship Type="http://schemas.openxmlformats.org/officeDocument/2006/relationships/slideLayout" Target="/ppt/slideLayouts/slideLayout49.xml" Id="rId49"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notesSlide" Target="/ppt/notesSlides/notesSlide1.xml" Id="rId2" /><Relationship Type="http://schemas.openxmlformats.org/officeDocument/2006/relationships/slideLayout" Target="/ppt/slideLayouts/slideLayout2.xml" Id="rId1" /></Relationships>
</file>

<file path=ppt/slides/_rels/slide10.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notesSlide" Target="/ppt/notesSlides/notesSlide10.xml" Id="rId2" /><Relationship Type="http://schemas.openxmlformats.org/officeDocument/2006/relationships/slideLayout" Target="/ppt/slideLayouts/slideLayout11.xml" Id="rId1" /></Relationships>
</file>

<file path=ppt/slides/_rels/slide11.xml.rels>&#65279;<?xml version="1.0" encoding="utf-8"?><Relationships xmlns="http://schemas.openxmlformats.org/package/2006/relationships"><Relationship Type="http://schemas.openxmlformats.org/officeDocument/2006/relationships/notesSlide" Target="/ppt/notesSlides/notesSlide11.xml" Id="rId2" /><Relationship Type="http://schemas.openxmlformats.org/officeDocument/2006/relationships/slideLayout" Target="/ppt/slideLayouts/slideLayout12.xml" Id="rId1" /></Relationships>
</file>

<file path=ppt/slides/_rels/slide12.xml.rels>&#65279;<?xml version="1.0" encoding="utf-8"?><Relationships xmlns="http://schemas.openxmlformats.org/package/2006/relationships"><Relationship Type="http://schemas.openxmlformats.org/officeDocument/2006/relationships/image" Target="/ppt/media/image19.png" Id="rId3" /><Relationship Type="http://schemas.openxmlformats.org/officeDocument/2006/relationships/notesSlide" Target="/ppt/notesSlides/notesSlide12.xml" Id="rId2" /><Relationship Type="http://schemas.openxmlformats.org/officeDocument/2006/relationships/slideLayout" Target="/ppt/slideLayouts/slideLayout13.xml" Id="rId1" /></Relationships>
</file>

<file path=ppt/slides/_rels/slide13.xml.rels>&#65279;<?xml version="1.0" encoding="utf-8"?><Relationships xmlns="http://schemas.openxmlformats.org/package/2006/relationships"><Relationship Type="http://schemas.openxmlformats.org/officeDocument/2006/relationships/image" Target="/ppt/media/image20.png" Id="rId3" /><Relationship Type="http://schemas.openxmlformats.org/officeDocument/2006/relationships/notesSlide" Target="/ppt/notesSlides/notesSlide13.xml" Id="rId2" /><Relationship Type="http://schemas.openxmlformats.org/officeDocument/2006/relationships/slideLayout" Target="/ppt/slideLayouts/slideLayout14.xml" Id="rId1" /><Relationship Type="http://schemas.openxmlformats.org/officeDocument/2006/relationships/image" Target="/ppt/media/image23.png" Id="rId6" /><Relationship Type="http://schemas.openxmlformats.org/officeDocument/2006/relationships/image" Target="/ppt/media/image22.png" Id="rId5" /><Relationship Type="http://schemas.openxmlformats.org/officeDocument/2006/relationships/image" Target="/ppt/media/image21.png" Id="rId4" /></Relationships>
</file>

<file path=ppt/slides/_rels/slide14.xml.rels>&#65279;<?xml version="1.0" encoding="utf-8"?><Relationships xmlns="http://schemas.openxmlformats.org/package/2006/relationships"><Relationship Type="http://schemas.openxmlformats.org/officeDocument/2006/relationships/image" Target="/ppt/media/image24.png" Id="rId3" /><Relationship Type="http://schemas.openxmlformats.org/officeDocument/2006/relationships/notesSlide" Target="/ppt/notesSlides/notesSlide14.xml" Id="rId2" /><Relationship Type="http://schemas.openxmlformats.org/officeDocument/2006/relationships/slideLayout" Target="/ppt/slideLayouts/slideLayout15.xml" Id="rId1" /><Relationship Type="http://schemas.openxmlformats.org/officeDocument/2006/relationships/image" Target="/ppt/media/image27.png" Id="rId6" /><Relationship Type="http://schemas.openxmlformats.org/officeDocument/2006/relationships/image" Target="/ppt/media/image26.png" Id="rId5" /><Relationship Type="http://schemas.openxmlformats.org/officeDocument/2006/relationships/image" Target="/ppt/media/image25.png" Id="rId4" /></Relationships>
</file>

<file path=ppt/slides/_rels/slide15.xml.rels>&#65279;<?xml version="1.0" encoding="utf-8"?><Relationships xmlns="http://schemas.openxmlformats.org/package/2006/relationships"><Relationship Type="http://schemas.openxmlformats.org/officeDocument/2006/relationships/image" Target="/ppt/media/image28.png" Id="rId3" /><Relationship Type="http://schemas.openxmlformats.org/officeDocument/2006/relationships/notesSlide" Target="/ppt/notesSlides/notesSlide15.xml" Id="rId2" /><Relationship Type="http://schemas.openxmlformats.org/officeDocument/2006/relationships/slideLayout" Target="/ppt/slideLayouts/slideLayout16.xml" Id="rId1" /><Relationship Type="http://schemas.openxmlformats.org/officeDocument/2006/relationships/image" Target="/ppt/media/image29.png" Id="rId4" /></Relationships>
</file>

<file path=ppt/slides/_rels/slide16.xml.rels>&#65279;<?xml version="1.0" encoding="utf-8"?><Relationships xmlns="http://schemas.openxmlformats.org/package/2006/relationships"><Relationship Type="http://schemas.openxmlformats.org/officeDocument/2006/relationships/image" Target="/ppt/media/image30.png" Id="rId3" /><Relationship Type="http://schemas.openxmlformats.org/officeDocument/2006/relationships/notesSlide" Target="/ppt/notesSlides/notesSlide16.xml" Id="rId2" /><Relationship Type="http://schemas.openxmlformats.org/officeDocument/2006/relationships/slideLayout" Target="/ppt/slideLayouts/slideLayout17.xml" Id="rId1" /><Relationship Type="http://schemas.openxmlformats.org/officeDocument/2006/relationships/image" Target="/ppt/media/image31.png" Id="rId4" /></Relationships>
</file>

<file path=ppt/slides/_rels/slide17.xml.rels>&#65279;<?xml version="1.0" encoding="utf-8"?><Relationships xmlns="http://schemas.openxmlformats.org/package/2006/relationships"><Relationship Type="http://schemas.openxmlformats.org/officeDocument/2006/relationships/image" Target="/ppt/media/image32.png" Id="rId3" /><Relationship Type="http://schemas.openxmlformats.org/officeDocument/2006/relationships/notesSlide" Target="/ppt/notesSlides/notesSlide17.xml" Id="rId2" /><Relationship Type="http://schemas.openxmlformats.org/officeDocument/2006/relationships/slideLayout" Target="/ppt/slideLayouts/slideLayout18.xml" Id="rId1" /></Relationships>
</file>

<file path=ppt/slides/_rels/slide18.xml.rels>&#65279;<?xml version="1.0" encoding="utf-8"?><Relationships xmlns="http://schemas.openxmlformats.org/package/2006/relationships"><Relationship Type="http://schemas.openxmlformats.org/officeDocument/2006/relationships/notesSlide" Target="/ppt/notesSlides/notesSlide18.xml" Id="rId2" /><Relationship Type="http://schemas.openxmlformats.org/officeDocument/2006/relationships/slideLayout" Target="/ppt/slideLayouts/slideLayout19.xml" Id="rId1" /></Relationships>
</file>

<file path=ppt/slides/_rels/slide19.xml.rels>&#65279;<?xml version="1.0" encoding="utf-8"?><Relationships xmlns="http://schemas.openxmlformats.org/package/2006/relationships"><Relationship Type="http://schemas.openxmlformats.org/officeDocument/2006/relationships/image" Target="/ppt/media/image33.png" Id="rId3" /><Relationship Type="http://schemas.openxmlformats.org/officeDocument/2006/relationships/notesSlide" Target="/ppt/notesSlides/notesSlide19.xml" Id="rId2" /><Relationship Type="http://schemas.openxmlformats.org/officeDocument/2006/relationships/slideLayout" Target="/ppt/slideLayouts/slideLayout20.xml" Id="rId1" /></Relationships>
</file>

<file path=ppt/slides/_rels/slide2.xml.rels>&#65279;<?xml version="1.0" encoding="utf-8"?><Relationships xmlns="http://schemas.openxmlformats.org/package/2006/relationships"><Relationship Type="http://schemas.openxmlformats.org/officeDocument/2006/relationships/image" Target="/ppt/media/image8.png" Id="rId8" /><Relationship Type="http://schemas.openxmlformats.org/officeDocument/2006/relationships/image" Target="/ppt/media/image3.png" Id="rId3" /><Relationship Type="http://schemas.openxmlformats.org/officeDocument/2006/relationships/image" Target="/ppt/media/image7.png" Id="rId7" /><Relationship Type="http://schemas.openxmlformats.org/officeDocument/2006/relationships/notesSlide" Target="/ppt/notesSlides/notesSlide2.xml" Id="rId2" /><Relationship Type="http://schemas.openxmlformats.org/officeDocument/2006/relationships/slideLayout" Target="/ppt/slideLayouts/slideLayout3.xml" Id="rId1" /><Relationship Type="http://schemas.openxmlformats.org/officeDocument/2006/relationships/image" Target="/ppt/media/image6.png" Id="rId6" /><Relationship Type="http://schemas.openxmlformats.org/officeDocument/2006/relationships/image" Target="/ppt/media/image5.png" Id="rId5" /><Relationship Type="http://schemas.openxmlformats.org/officeDocument/2006/relationships/image" Target="/ppt/media/image4.png" Id="rId4" /></Relationships>
</file>

<file path=ppt/slides/_rels/slide20.xml.rels>&#65279;<?xml version="1.0" encoding="utf-8"?><Relationships xmlns="http://schemas.openxmlformats.org/package/2006/relationships"><Relationship Type="http://schemas.openxmlformats.org/officeDocument/2006/relationships/image" Target="/ppt/media/image20.png" Id="rId3" /><Relationship Type="http://schemas.openxmlformats.org/officeDocument/2006/relationships/notesSlide" Target="/ppt/notesSlides/notesSlide20.xml" Id="rId2" /><Relationship Type="http://schemas.openxmlformats.org/officeDocument/2006/relationships/slideLayout" Target="/ppt/slideLayouts/slideLayout21.xml" Id="rId1" /><Relationship Type="http://schemas.openxmlformats.org/officeDocument/2006/relationships/image" Target="/ppt/media/image23.png" Id="rId6" /><Relationship Type="http://schemas.openxmlformats.org/officeDocument/2006/relationships/image" Target="/ppt/media/image22.png" Id="rId5" /><Relationship Type="http://schemas.openxmlformats.org/officeDocument/2006/relationships/image" Target="/ppt/media/image21.png" Id="rId4" /></Relationships>
</file>

<file path=ppt/slides/_rels/slide21.xml.rels>&#65279;<?xml version="1.0" encoding="utf-8"?><Relationships xmlns="http://schemas.openxmlformats.org/package/2006/relationships"><Relationship Type="http://schemas.openxmlformats.org/officeDocument/2006/relationships/image" Target="/ppt/media/image34.png" Id="rId3" /><Relationship Type="http://schemas.openxmlformats.org/officeDocument/2006/relationships/notesSlide" Target="/ppt/notesSlides/notesSlide21.xml" Id="rId2" /><Relationship Type="http://schemas.openxmlformats.org/officeDocument/2006/relationships/slideLayout" Target="/ppt/slideLayouts/slideLayout22.xml" Id="rId1" /></Relationships>
</file>

<file path=ppt/slides/_rels/slide22.xml.rels>&#65279;<?xml version="1.0" encoding="utf-8"?><Relationships xmlns="http://schemas.openxmlformats.org/package/2006/relationships"><Relationship Type="http://schemas.openxmlformats.org/officeDocument/2006/relationships/image" Target="/ppt/media/image35.png" Id="rId3" /><Relationship Type="http://schemas.openxmlformats.org/officeDocument/2006/relationships/notesSlide" Target="/ppt/notesSlides/notesSlide22.xml" Id="rId2" /><Relationship Type="http://schemas.openxmlformats.org/officeDocument/2006/relationships/slideLayout" Target="/ppt/slideLayouts/slideLayout23.xml" Id="rId1" /><Relationship Type="http://schemas.openxmlformats.org/officeDocument/2006/relationships/image" Target="/ppt/media/image36.png" Id="rId4" /></Relationships>
</file>

<file path=ppt/slides/_rels/slide23.xml.rels>&#65279;<?xml version="1.0" encoding="utf-8"?><Relationships xmlns="http://schemas.openxmlformats.org/package/2006/relationships"><Relationship Type="http://schemas.openxmlformats.org/officeDocument/2006/relationships/image" Target="/ppt/media/image37.png" Id="rId3" /><Relationship Type="http://schemas.openxmlformats.org/officeDocument/2006/relationships/notesSlide" Target="/ppt/notesSlides/notesSlide23.xml" Id="rId2" /><Relationship Type="http://schemas.openxmlformats.org/officeDocument/2006/relationships/slideLayout" Target="/ppt/slideLayouts/slideLayout24.xml" Id="rId1" /><Relationship Type="http://schemas.openxmlformats.org/officeDocument/2006/relationships/image" Target="/ppt/media/image38.png" Id="rId4" /></Relationships>
</file>

<file path=ppt/slides/_rels/slide24.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24.xml" Id="rId2" /><Relationship Type="http://schemas.openxmlformats.org/officeDocument/2006/relationships/slideLayout" Target="/ppt/slideLayouts/slideLayout25.xml" Id="rId1" /></Relationships>
</file>

<file path=ppt/slides/_rels/slide25.xml.rels>&#65279;<?xml version="1.0" encoding="utf-8"?><Relationships xmlns="http://schemas.openxmlformats.org/package/2006/relationships"><Relationship Type="http://schemas.openxmlformats.org/officeDocument/2006/relationships/notesSlide" Target="/ppt/notesSlides/notesSlide25.xml" Id="rId2" /><Relationship Type="http://schemas.openxmlformats.org/officeDocument/2006/relationships/slideLayout" Target="/ppt/slideLayouts/slideLayout26.xml" Id="rId1" /></Relationships>
</file>

<file path=ppt/slides/_rels/slide26.xml.rels>&#65279;<?xml version="1.0" encoding="utf-8"?><Relationships xmlns="http://schemas.openxmlformats.org/package/2006/relationships"><Relationship Type="http://schemas.openxmlformats.org/officeDocument/2006/relationships/image" Target="/ppt/media/image40.png" Id="rId3" /><Relationship Type="http://schemas.openxmlformats.org/officeDocument/2006/relationships/notesSlide" Target="/ppt/notesSlides/notesSlide26.xml" Id="rId2" /><Relationship Type="http://schemas.openxmlformats.org/officeDocument/2006/relationships/slideLayout" Target="/ppt/slideLayouts/slideLayout27.xml" Id="rId1" /></Relationships>
</file>

<file path=ppt/slides/_rels/slide27.xml.rels>&#65279;<?xml version="1.0" encoding="utf-8"?><Relationships xmlns="http://schemas.openxmlformats.org/package/2006/relationships"><Relationship Type="http://schemas.openxmlformats.org/officeDocument/2006/relationships/image" Target="/ppt/media/image41.png" Id="rId3" /><Relationship Type="http://schemas.openxmlformats.org/officeDocument/2006/relationships/notesSlide" Target="/ppt/notesSlides/notesSlide27.xml" Id="rId2" /><Relationship Type="http://schemas.openxmlformats.org/officeDocument/2006/relationships/slideLayout" Target="/ppt/slideLayouts/slideLayout28.xml" Id="rId1" /></Relationships>
</file>

<file path=ppt/slides/_rels/slide28.xml.rels>&#65279;<?xml version="1.0" encoding="utf-8"?><Relationships xmlns="http://schemas.openxmlformats.org/package/2006/relationships"><Relationship Type="http://schemas.openxmlformats.org/officeDocument/2006/relationships/image" Target="/ppt/media/image42.png" Id="rId3" /><Relationship Type="http://schemas.openxmlformats.org/officeDocument/2006/relationships/notesSlide" Target="/ppt/notesSlides/notesSlide28.xml" Id="rId2" /><Relationship Type="http://schemas.openxmlformats.org/officeDocument/2006/relationships/slideLayout" Target="/ppt/slideLayouts/slideLayout29.xml" Id="rId1" /><Relationship Type="http://schemas.openxmlformats.org/officeDocument/2006/relationships/image" Target="/ppt/media/image45.png" Id="rId6" /><Relationship Type="http://schemas.openxmlformats.org/officeDocument/2006/relationships/image" Target="/ppt/media/image44.png" Id="rId5" /><Relationship Type="http://schemas.openxmlformats.org/officeDocument/2006/relationships/image" Target="/ppt/media/image43.png" Id="rId4" /></Relationships>
</file>

<file path=ppt/slides/_rels/slide29.xml.rels>&#65279;<?xml version="1.0" encoding="utf-8"?><Relationships xmlns="http://schemas.openxmlformats.org/package/2006/relationships"><Relationship Type="http://schemas.openxmlformats.org/officeDocument/2006/relationships/image" Target="/ppt/media/image46.png" Id="rId3" /><Relationship Type="http://schemas.openxmlformats.org/officeDocument/2006/relationships/notesSlide" Target="/ppt/notesSlides/notesSlide29.xml" Id="rId2" /><Relationship Type="http://schemas.openxmlformats.org/officeDocument/2006/relationships/slideLayout" Target="/ppt/slideLayouts/slideLayout30.xml" Id="rId1" /><Relationship Type="http://schemas.openxmlformats.org/officeDocument/2006/relationships/image" Target="/ppt/media/image49.png" Id="rId6" /><Relationship Type="http://schemas.openxmlformats.org/officeDocument/2006/relationships/image" Target="/ppt/media/image48.png" Id="rId5" /><Relationship Type="http://schemas.openxmlformats.org/officeDocument/2006/relationships/image" Target="/ppt/media/image47.png" Id="rId4" /></Relationships>
</file>

<file path=ppt/slides/_rels/slide3.xml.rels>&#65279;<?xml version="1.0" encoding="utf-8"?><Relationships xmlns="http://schemas.openxmlformats.org/package/2006/relationships"><Relationship Type="http://schemas.openxmlformats.org/officeDocument/2006/relationships/notesSlide" Target="/ppt/notesSlides/notesSlide3.xml" Id="rId2" /><Relationship Type="http://schemas.openxmlformats.org/officeDocument/2006/relationships/slideLayout" Target="/ppt/slideLayouts/slideLayout4.xml" Id="rId1" /></Relationships>
</file>

<file path=ppt/slides/_rels/slide30.xml.rels>&#65279;<?xml version="1.0" encoding="utf-8"?><Relationships xmlns="http://schemas.openxmlformats.org/package/2006/relationships"><Relationship Type="http://schemas.openxmlformats.org/officeDocument/2006/relationships/image" Target="/ppt/media/image50.png" Id="rId3" /><Relationship Type="http://schemas.openxmlformats.org/officeDocument/2006/relationships/notesSlide" Target="/ppt/notesSlides/notesSlide30.xml" Id="rId2" /><Relationship Type="http://schemas.openxmlformats.org/officeDocument/2006/relationships/slideLayout" Target="/ppt/slideLayouts/slideLayout31.xml" Id="rId1" /></Relationships>
</file>

<file path=ppt/slides/_rels/slide31.xml.rels>&#65279;<?xml version="1.0" encoding="utf-8"?><Relationships xmlns="http://schemas.openxmlformats.org/package/2006/relationships"><Relationship Type="http://schemas.openxmlformats.org/officeDocument/2006/relationships/image" Target="/ppt/media/image51.png" Id="rId3" /><Relationship Type="http://schemas.openxmlformats.org/officeDocument/2006/relationships/notesSlide" Target="/ppt/notesSlides/notesSlide31.xml" Id="rId2" /><Relationship Type="http://schemas.openxmlformats.org/officeDocument/2006/relationships/slideLayout" Target="/ppt/slideLayouts/slideLayout32.xml" Id="rId1" /><Relationship Type="http://schemas.openxmlformats.org/officeDocument/2006/relationships/image" Target="/ppt/media/image54.png" Id="rId6" /><Relationship Type="http://schemas.openxmlformats.org/officeDocument/2006/relationships/image" Target="/ppt/media/image53.png" Id="rId5" /><Relationship Type="http://schemas.openxmlformats.org/officeDocument/2006/relationships/image" Target="/ppt/media/image52.png" Id="rId4" /></Relationships>
</file>

<file path=ppt/slides/_rels/slide32.xml.rels>&#65279;<?xml version="1.0" encoding="utf-8"?><Relationships xmlns="http://schemas.openxmlformats.org/package/2006/relationships"><Relationship Type="http://schemas.openxmlformats.org/officeDocument/2006/relationships/image" Target="/ppt/media/image55.png" Id="rId3" /><Relationship Type="http://schemas.openxmlformats.org/officeDocument/2006/relationships/notesSlide" Target="/ppt/notesSlides/notesSlide32.xml" Id="rId2" /><Relationship Type="http://schemas.openxmlformats.org/officeDocument/2006/relationships/slideLayout" Target="/ppt/slideLayouts/slideLayout33.xml" Id="rId1" /></Relationships>
</file>

<file path=ppt/slides/_rels/slide33.xml.rels>&#65279;<?xml version="1.0" encoding="utf-8"?><Relationships xmlns="http://schemas.openxmlformats.org/package/2006/relationships"><Relationship Type="http://schemas.openxmlformats.org/officeDocument/2006/relationships/image" Target="/ppt/media/image56.png" Id="rId3" /><Relationship Type="http://schemas.openxmlformats.org/officeDocument/2006/relationships/notesSlide" Target="/ppt/notesSlides/notesSlide33.xml" Id="rId2" /><Relationship Type="http://schemas.openxmlformats.org/officeDocument/2006/relationships/slideLayout" Target="/ppt/slideLayouts/slideLayout34.xml" Id="rId1" /></Relationships>
</file>

<file path=ppt/slides/_rels/slide34.xml.rels>&#65279;<?xml version="1.0" encoding="utf-8"?><Relationships xmlns="http://schemas.openxmlformats.org/package/2006/relationships"><Relationship Type="http://schemas.openxmlformats.org/officeDocument/2006/relationships/image" Target="/ppt/media/image57.png" Id="rId3" /><Relationship Type="http://schemas.openxmlformats.org/officeDocument/2006/relationships/notesSlide" Target="/ppt/notesSlides/notesSlide34.xml" Id="rId2" /><Relationship Type="http://schemas.openxmlformats.org/officeDocument/2006/relationships/slideLayout" Target="/ppt/slideLayouts/slideLayout35.xml" Id="rId1" /><Relationship Type="http://schemas.openxmlformats.org/officeDocument/2006/relationships/image" Target="/ppt/media/image58.png" Id="rId4" /></Relationships>
</file>

<file path=ppt/slides/_rels/slide35.xml.rels>&#65279;<?xml version="1.0" encoding="utf-8"?><Relationships xmlns="http://schemas.openxmlformats.org/package/2006/relationships"><Relationship Type="http://schemas.openxmlformats.org/officeDocument/2006/relationships/image" Target="/ppt/media/image59.png" Id="rId3" /><Relationship Type="http://schemas.openxmlformats.org/officeDocument/2006/relationships/notesSlide" Target="/ppt/notesSlides/notesSlide35.xml" Id="rId2" /><Relationship Type="http://schemas.openxmlformats.org/officeDocument/2006/relationships/slideLayout" Target="/ppt/slideLayouts/slideLayout36.xml" Id="rId1" /><Relationship Type="http://schemas.openxmlformats.org/officeDocument/2006/relationships/image" Target="/ppt/media/image60.png" Id="rId4" /></Relationships>
</file>

<file path=ppt/slides/_rels/slide36.xml.rels>&#65279;<?xml version="1.0" encoding="utf-8"?><Relationships xmlns="http://schemas.openxmlformats.org/package/2006/relationships"><Relationship Type="http://schemas.openxmlformats.org/officeDocument/2006/relationships/image" Target="/ppt/media/image61.png" Id="rId3" /><Relationship Type="http://schemas.openxmlformats.org/officeDocument/2006/relationships/notesSlide" Target="/ppt/notesSlides/notesSlide36.xml" Id="rId2" /><Relationship Type="http://schemas.openxmlformats.org/officeDocument/2006/relationships/slideLayout" Target="/ppt/slideLayouts/slideLayout37.xml" Id="rId1" /></Relationships>
</file>

<file path=ppt/slides/_rels/slide37.xml.rels>&#65279;<?xml version="1.0" encoding="utf-8"?><Relationships xmlns="http://schemas.openxmlformats.org/package/2006/relationships"><Relationship Type="http://schemas.openxmlformats.org/officeDocument/2006/relationships/notesSlide" Target="/ppt/notesSlides/notesSlide37.xml" Id="rId2" /><Relationship Type="http://schemas.openxmlformats.org/officeDocument/2006/relationships/slideLayout" Target="/ppt/slideLayouts/slideLayout38.xml" Id="rId1" /></Relationships>
</file>

<file path=ppt/slides/_rels/slide38.xml.rels>&#65279;<?xml version="1.0" encoding="utf-8"?><Relationships xmlns="http://schemas.openxmlformats.org/package/2006/relationships"><Relationship Type="http://schemas.openxmlformats.org/officeDocument/2006/relationships/image" Target="/ppt/media/image62.png" Id="rId3" /><Relationship Type="http://schemas.openxmlformats.org/officeDocument/2006/relationships/notesSlide" Target="/ppt/notesSlides/notesSlide38.xml" Id="rId2" /><Relationship Type="http://schemas.openxmlformats.org/officeDocument/2006/relationships/slideLayout" Target="/ppt/slideLayouts/slideLayout39.xml" Id="rId1" /></Relationships>
</file>

<file path=ppt/slides/_rels/slide39.xml.rels>&#65279;<?xml version="1.0" encoding="utf-8"?><Relationships xmlns="http://schemas.openxmlformats.org/package/2006/relationships"><Relationship Type="http://schemas.openxmlformats.org/officeDocument/2006/relationships/image" Target="/ppt/media/image63.png" Id="rId3" /><Relationship Type="http://schemas.openxmlformats.org/officeDocument/2006/relationships/notesSlide" Target="/ppt/notesSlides/notesSlide39.xml" Id="rId2" /><Relationship Type="http://schemas.openxmlformats.org/officeDocument/2006/relationships/slideLayout" Target="/ppt/slideLayouts/slideLayout40.xml" Id="rId1" /><Relationship Type="http://schemas.openxmlformats.org/officeDocument/2006/relationships/image" Target="/ppt/media/image65.png" Id="rId5" /><Relationship Type="http://schemas.openxmlformats.org/officeDocument/2006/relationships/image" Target="/ppt/media/image64.png" Id="rId4" /></Relationships>
</file>

<file path=ppt/slides/_rels/slide4.xml.rels>&#65279;<?xml version="1.0" encoding="utf-8"?><Relationships xmlns="http://schemas.openxmlformats.org/package/2006/relationships"><Relationship Type="http://schemas.openxmlformats.org/officeDocument/2006/relationships/notesSlide" Target="/ppt/notesSlides/notesSlide4.xml" Id="rId2" /><Relationship Type="http://schemas.openxmlformats.org/officeDocument/2006/relationships/slideLayout" Target="/ppt/slideLayouts/slideLayout5.xml" Id="rId1" /></Relationships>
</file>

<file path=ppt/slides/_rels/slide40.xml.rels>&#65279;<?xml version="1.0" encoding="utf-8"?><Relationships xmlns="http://schemas.openxmlformats.org/package/2006/relationships"><Relationship Type="http://schemas.openxmlformats.org/officeDocument/2006/relationships/image" Target="/ppt/media/image66.png" Id="rId3" /><Relationship Type="http://schemas.openxmlformats.org/officeDocument/2006/relationships/notesSlide" Target="/ppt/notesSlides/notesSlide40.xml" Id="rId2" /><Relationship Type="http://schemas.openxmlformats.org/officeDocument/2006/relationships/slideLayout" Target="/ppt/slideLayouts/slideLayout41.xml" Id="rId1" /></Relationships>
</file>

<file path=ppt/slides/_rels/slide41.xml.rels>&#65279;<?xml version="1.0" encoding="utf-8"?><Relationships xmlns="http://schemas.openxmlformats.org/package/2006/relationships"><Relationship Type="http://schemas.openxmlformats.org/officeDocument/2006/relationships/image" Target="/ppt/media/image67.png" Id="rId3" /><Relationship Type="http://schemas.openxmlformats.org/officeDocument/2006/relationships/notesSlide" Target="/ppt/notesSlides/notesSlide41.xml" Id="rId2" /><Relationship Type="http://schemas.openxmlformats.org/officeDocument/2006/relationships/slideLayout" Target="/ppt/slideLayouts/slideLayout42.xml" Id="rId1" /><Relationship Type="http://schemas.openxmlformats.org/officeDocument/2006/relationships/image" Target="/ppt/media/image69.png" Id="rId6" /><Relationship Type="http://schemas.openxmlformats.org/officeDocument/2006/relationships/image" Target="/ppt/media/image68.png" Id="rId5" /><Relationship Type="http://schemas.openxmlformats.org/officeDocument/2006/relationships/image" Target="/ppt/media/image25.png" Id="rId4" /></Relationships>
</file>

<file path=ppt/slides/_rels/slide42.xml.rels>&#65279;<?xml version="1.0" encoding="utf-8"?><Relationships xmlns="http://schemas.openxmlformats.org/package/2006/relationships"><Relationship Type="http://schemas.openxmlformats.org/officeDocument/2006/relationships/image" Target="/ppt/media/image70.png" Id="rId3" /><Relationship Type="http://schemas.openxmlformats.org/officeDocument/2006/relationships/notesSlide" Target="/ppt/notesSlides/notesSlide42.xml" Id="rId2" /><Relationship Type="http://schemas.openxmlformats.org/officeDocument/2006/relationships/slideLayout" Target="/ppt/slideLayouts/slideLayout43.xml" Id="rId1" /></Relationships>
</file>

<file path=ppt/slides/_rels/slide43.xml.rels>&#65279;<?xml version="1.0" encoding="utf-8"?><Relationships xmlns="http://schemas.openxmlformats.org/package/2006/relationships"><Relationship Type="http://schemas.openxmlformats.org/officeDocument/2006/relationships/image" Target="/ppt/media/image71.png" Id="rId3" /><Relationship Type="http://schemas.openxmlformats.org/officeDocument/2006/relationships/notesSlide" Target="/ppt/notesSlides/notesSlide43.xml" Id="rId2" /><Relationship Type="http://schemas.openxmlformats.org/officeDocument/2006/relationships/slideLayout" Target="/ppt/slideLayouts/slideLayout44.xml" Id="rId1" /></Relationships>
</file>

<file path=ppt/slides/_rels/slide44.xml.rels>&#65279;<?xml version="1.0" encoding="utf-8"?><Relationships xmlns="http://schemas.openxmlformats.org/package/2006/relationships"><Relationship Type="http://schemas.openxmlformats.org/officeDocument/2006/relationships/image" Target="/ppt/media/image72.png" Id="rId3" /><Relationship Type="http://schemas.openxmlformats.org/officeDocument/2006/relationships/notesSlide" Target="/ppt/notesSlides/notesSlide44.xml" Id="rId2" /><Relationship Type="http://schemas.openxmlformats.org/officeDocument/2006/relationships/slideLayout" Target="/ppt/slideLayouts/slideLayout45.xml" Id="rId1" /><Relationship Type="http://schemas.openxmlformats.org/officeDocument/2006/relationships/image" Target="/ppt/media/image73.png" Id="rId4" /></Relationships>
</file>

<file path=ppt/slides/_rels/slide45.xml.rels>&#65279;<?xml version="1.0" encoding="utf-8"?><Relationships xmlns="http://schemas.openxmlformats.org/package/2006/relationships"><Relationship Type="http://schemas.openxmlformats.org/officeDocument/2006/relationships/image" Target="/ppt/media/image74.png" Id="rId3" /><Relationship Type="http://schemas.openxmlformats.org/officeDocument/2006/relationships/notesSlide" Target="/ppt/notesSlides/notesSlide45.xml" Id="rId2" /><Relationship Type="http://schemas.openxmlformats.org/officeDocument/2006/relationships/slideLayout" Target="/ppt/slideLayouts/slideLayout46.xml" Id="rId1" /></Relationships>
</file>

<file path=ppt/slides/_rels/slide46.xml.rels>&#65279;<?xml version="1.0" encoding="utf-8"?><Relationships xmlns="http://schemas.openxmlformats.org/package/2006/relationships"><Relationship Type="http://schemas.openxmlformats.org/officeDocument/2006/relationships/image" Target="/ppt/media/image75.png" Id="rId3" /><Relationship Type="http://schemas.openxmlformats.org/officeDocument/2006/relationships/notesSlide" Target="/ppt/notesSlides/notesSlide46.xml" Id="rId2" /><Relationship Type="http://schemas.openxmlformats.org/officeDocument/2006/relationships/slideLayout" Target="/ppt/slideLayouts/slideLayout47.xml" Id="rId1" /><Relationship Type="http://schemas.openxmlformats.org/officeDocument/2006/relationships/image" Target="/ppt/media/image76.png" Id="rId4" /></Relationships>
</file>

<file path=ppt/slides/_rels/slide47.xml.rels>&#65279;<?xml version="1.0" encoding="utf-8"?><Relationships xmlns="http://schemas.openxmlformats.org/package/2006/relationships"><Relationship Type="http://schemas.openxmlformats.org/officeDocument/2006/relationships/image" Target="/ppt/media/image77.png" Id="rId3" /><Relationship Type="http://schemas.openxmlformats.org/officeDocument/2006/relationships/notesSlide" Target="/ppt/notesSlides/notesSlide47.xml" Id="rId2" /><Relationship Type="http://schemas.openxmlformats.org/officeDocument/2006/relationships/slideLayout" Target="/ppt/slideLayouts/slideLayout48.xml" Id="rId1" /><Relationship Type="http://schemas.openxmlformats.org/officeDocument/2006/relationships/image" Target="/ppt/media/image78.png" Id="rId4" /></Relationships>
</file>

<file path=ppt/slides/_rels/slide48.xml.rels>&#65279;<?xml version="1.0" encoding="utf-8"?><Relationships xmlns="http://schemas.openxmlformats.org/package/2006/relationships"><Relationship Type="http://schemas.openxmlformats.org/officeDocument/2006/relationships/image" Target="/ppt/media/image79.png" Id="rId3" /><Relationship Type="http://schemas.openxmlformats.org/officeDocument/2006/relationships/notesSlide" Target="/ppt/notesSlides/notesSlide48.xml" Id="rId2" /><Relationship Type="http://schemas.openxmlformats.org/officeDocument/2006/relationships/slideLayout" Target="/ppt/slideLayouts/slideLayout49.xml" Id="rId1" /></Relationships>
</file>

<file path=ppt/slides/_rels/slide49.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notesSlide" Target="/ppt/notesSlides/notesSlide49.xml" Id="rId2" /><Relationship Type="http://schemas.openxmlformats.org/officeDocument/2006/relationships/slideLayout" Target="/ppt/slideLayouts/slideLayout50.xml" Id="rId1" /><Relationship Type="http://schemas.openxmlformats.org/officeDocument/2006/relationships/image" Target="/ppt/media/image65.png" Id="rId6" /><Relationship Type="http://schemas.openxmlformats.org/officeDocument/2006/relationships/image" Target="/ppt/media/image64.png" Id="rId5" /><Relationship Type="http://schemas.openxmlformats.org/officeDocument/2006/relationships/image" Target="/ppt/media/image63.png" Id="rId4" /></Relationships>
</file>

<file path=ppt/slides/_rels/slide5.xml.rels>&#65279;<?xml version="1.0" encoding="utf-8"?><Relationships xmlns="http://schemas.openxmlformats.org/package/2006/relationships"><Relationship Type="http://schemas.openxmlformats.org/officeDocument/2006/relationships/image" Target="/ppt/media/image9.png" Id="rId3" /><Relationship Type="http://schemas.openxmlformats.org/officeDocument/2006/relationships/notesSlide" Target="/ppt/notesSlides/notesSlide5.xml" Id="rId2" /><Relationship Type="http://schemas.openxmlformats.org/officeDocument/2006/relationships/slideLayout" Target="/ppt/slideLayouts/slideLayout6.xml" Id="rId1" /></Relationships>
</file>

<file path=ppt/slides/_rels/slide50.xml.rels>&#65279;<?xml version="1.0" encoding="utf-8"?><Relationships xmlns="http://schemas.openxmlformats.org/package/2006/relationships"><Relationship Type="http://schemas.openxmlformats.org/officeDocument/2006/relationships/image" Target="/ppt/media/image81.png" Id="rId3" /><Relationship Type="http://schemas.openxmlformats.org/officeDocument/2006/relationships/notesSlide" Target="/ppt/notesSlides/notesSlide50.xml" Id="rId2" /><Relationship Type="http://schemas.openxmlformats.org/officeDocument/2006/relationships/slideLayout" Target="/ppt/slideLayouts/slideLayout51.xml" Id="rId1" /></Relationships>
</file>

<file path=ppt/slides/_rels/slide51.xml.rels>&#65279;<?xml version="1.0" encoding="utf-8"?><Relationships xmlns="http://schemas.openxmlformats.org/package/2006/relationships"><Relationship Type="http://schemas.openxmlformats.org/officeDocument/2006/relationships/image" Target="/ppt/media/image82.png" Id="rId3" /><Relationship Type="http://schemas.openxmlformats.org/officeDocument/2006/relationships/notesSlide" Target="/ppt/notesSlides/notesSlide51.xml" Id="rId2" /><Relationship Type="http://schemas.openxmlformats.org/officeDocument/2006/relationships/slideLayout" Target="/ppt/slideLayouts/slideLayout52.xml" Id="rId1" /></Relationships>
</file>

<file path=ppt/slides/_rels/slide52.xml.rels>&#65279;<?xml version="1.0" encoding="utf-8"?><Relationships xmlns="http://schemas.openxmlformats.org/package/2006/relationships"><Relationship Type="http://schemas.openxmlformats.org/officeDocument/2006/relationships/image" Target="/ppt/media/image83.png" Id="rId3" /><Relationship Type="http://schemas.openxmlformats.org/officeDocument/2006/relationships/notesSlide" Target="/ppt/notesSlides/notesSlide52.xml" Id="rId2" /><Relationship Type="http://schemas.openxmlformats.org/officeDocument/2006/relationships/slideLayout" Target="/ppt/slideLayouts/slideLayout53.xml" Id="rId1" /></Relationships>
</file>

<file path=ppt/slides/_rels/slide53.xml.rels>&#65279;<?xml version="1.0" encoding="utf-8"?><Relationships xmlns="http://schemas.openxmlformats.org/package/2006/relationships"><Relationship Type="http://schemas.openxmlformats.org/officeDocument/2006/relationships/image" Target="/ppt/media/image84.png" Id="rId3" /><Relationship Type="http://schemas.openxmlformats.org/officeDocument/2006/relationships/notesSlide" Target="/ppt/notesSlides/notesSlide53.xml" Id="rId2" /><Relationship Type="http://schemas.openxmlformats.org/officeDocument/2006/relationships/slideLayout" Target="/ppt/slideLayouts/slideLayout54.xml" Id="rId1" /></Relationships>
</file>

<file path=ppt/slides/_rels/slide54.xml.rels>&#65279;<?xml version="1.0" encoding="utf-8"?><Relationships xmlns="http://schemas.openxmlformats.org/package/2006/relationships"><Relationship Type="http://schemas.openxmlformats.org/officeDocument/2006/relationships/image" Target="/ppt/media/image85.png" Id="rId3" /><Relationship Type="http://schemas.openxmlformats.org/officeDocument/2006/relationships/notesSlide" Target="/ppt/notesSlides/notesSlide54.xml" Id="rId2" /><Relationship Type="http://schemas.openxmlformats.org/officeDocument/2006/relationships/slideLayout" Target="/ppt/slideLayouts/slideLayout55.xml" Id="rId1" /></Relationships>
</file>

<file path=ppt/slides/_rels/slide6.xml.rels>&#65279;<?xml version="1.0" encoding="utf-8"?><Relationships xmlns="http://schemas.openxmlformats.org/package/2006/relationships"><Relationship Type="http://schemas.openxmlformats.org/officeDocument/2006/relationships/notesSlide" Target="/ppt/notesSlides/notesSlide6.xml" Id="rId2" /><Relationship Type="http://schemas.openxmlformats.org/officeDocument/2006/relationships/slideLayout" Target="/ppt/slideLayouts/slideLayout7.xml" Id="rId1" /></Relationships>
</file>

<file path=ppt/slides/_rels/slide7.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image" Target="/ppt/media/image14.png" Id="rId7" /><Relationship Type="http://schemas.openxmlformats.org/officeDocument/2006/relationships/notesSlide" Target="/ppt/notesSlides/notesSlide7.xml" Id="rId2" /><Relationship Type="http://schemas.openxmlformats.org/officeDocument/2006/relationships/slideLayout" Target="/ppt/slideLayouts/slideLayout8.xml" Id="rId1" /><Relationship Type="http://schemas.openxmlformats.org/officeDocument/2006/relationships/image" Target="/ppt/media/image13.png" Id="rId6" /><Relationship Type="http://schemas.openxmlformats.org/officeDocument/2006/relationships/image" Target="/ppt/media/image12.png" Id="rId5" /><Relationship Type="http://schemas.openxmlformats.org/officeDocument/2006/relationships/image" Target="/ppt/media/image11.png" Id="rId4" /></Relationships>
</file>

<file path=ppt/slides/_rels/slide8.xml.rels>&#65279;<?xml version="1.0" encoding="utf-8"?><Relationships xmlns="http://schemas.openxmlformats.org/package/2006/relationships"><Relationship Type="http://schemas.openxmlformats.org/officeDocument/2006/relationships/image" Target="/ppt/media/image15.png" Id="rId3" /><Relationship Type="http://schemas.openxmlformats.org/officeDocument/2006/relationships/notesSlide" Target="/ppt/notesSlides/notesSlide8.xml" Id="rId2" /><Relationship Type="http://schemas.openxmlformats.org/officeDocument/2006/relationships/slideLayout" Target="/ppt/slideLayouts/slideLayout9.xml" Id="rId1" /></Relationships>
</file>

<file path=ppt/slides/_rels/slide9.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notesSlide" Target="/ppt/notesSlides/notesSlide9.xml" Id="rId2" /><Relationship Type="http://schemas.openxmlformats.org/officeDocument/2006/relationships/slideLayout" Target="/ppt/slideLayouts/slideLayout10.xml" Id="rId1" /><Relationship Type="http://schemas.openxmlformats.org/officeDocument/2006/relationships/image" Target="/ppt/media/image17.png" Id="rId4"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Leveraging machine learning for Data Loss Prevention</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This presentation outlines a next-generation Data Loss Prevention (DLP) tool. It uses a multi-component approach.
</a:t>
            </a:r>
            <a:r>
              <a:rPr lang="en-US" sz="1750" b="1" dirty="0">
                <a:solidFill>
                  <a:srgbClr val="405449"/>
                </a:solidFill>
                <a:latin typeface="Nobile" pitchFamily="34" charset="0"/>
                <a:ea typeface="Nobile" pitchFamily="34" charset="-122"/>
                <a:cs typeface="Nobile" pitchFamily="34" charset="-120"/>
              </a:rPr>
              <a:t>24-25J-003</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8427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Homomorphic Encryption for Data Processing</a:t>
            </a:r>
            <a:endParaRPr lang="en-US" sz="4450" dirty="0"/>
          </a:p>
        </p:txBody>
      </p:sp>
      <p:sp>
        <p:nvSpPr>
          <p:cNvPr id="4" name="Text 1"/>
          <p:cNvSpPr/>
          <p:nvPr/>
        </p:nvSpPr>
        <p:spPr>
          <a:xfrm>
            <a:off x="6280190" y="3541990"/>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Homomorphic encryption enables secure data processing by allowing computations on encrypted data without decryption, addressing privacy concerns in various sensitive fields. However, it struggles with large files, necessitating a solution that combines data classification to effectively manage smaller, sensitive data. This integration enhances data security and ensures compliance with privacy regulations while facilitating secure analysis and processing of critical information.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978700"/>
            <a:ext cx="12261771"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Why Advanced Data Classification Matters</a:t>
            </a:r>
            <a:endParaRPr lang="en-US" sz="4450" dirty="0"/>
          </a:p>
        </p:txBody>
      </p:sp>
      <p:sp>
        <p:nvSpPr>
          <p:cNvPr id="3" name="Text 1"/>
          <p:cNvSpPr/>
          <p:nvPr/>
        </p:nvSpPr>
        <p:spPr>
          <a:xfrm>
            <a:off x="793790" y="3254454"/>
            <a:ext cx="3978116" cy="708660"/>
          </a:xfrm>
          <a:prstGeom prst="rect">
            <a:avLst/>
          </a:prstGeom>
          <a:noFill/>
          <a:ln/>
        </p:spPr>
        <p:txBody>
          <a:bodyPr wrap="squar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Current Data Breach Landscape</a:t>
            </a:r>
            <a:endParaRPr lang="en-US" sz="2200" dirty="0"/>
          </a:p>
        </p:txBody>
      </p:sp>
      <p:sp>
        <p:nvSpPr>
          <p:cNvPr id="4" name="Text 2"/>
          <p:cNvSpPr/>
          <p:nvPr/>
        </p:nvSpPr>
        <p:spPr>
          <a:xfrm>
            <a:off x="793790" y="418992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Average breach cost: $4.45M</a:t>
            </a:r>
            <a:endParaRPr lang="en-US" sz="1750" dirty="0"/>
          </a:p>
        </p:txBody>
      </p:sp>
      <p:sp>
        <p:nvSpPr>
          <p:cNvPr id="5" name="Text 3"/>
          <p:cNvSpPr/>
          <p:nvPr/>
        </p:nvSpPr>
        <p:spPr>
          <a:xfrm>
            <a:off x="793790" y="4632127"/>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67% insider exfiltration</a:t>
            </a:r>
            <a:endParaRPr lang="en-US" sz="1750" dirty="0"/>
          </a:p>
        </p:txBody>
      </p:sp>
      <p:sp>
        <p:nvSpPr>
          <p:cNvPr id="6" name="Text 4"/>
          <p:cNvSpPr/>
          <p:nvPr/>
        </p:nvSpPr>
        <p:spPr>
          <a:xfrm>
            <a:off x="793790" y="5074325"/>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82% experienced data exposure</a:t>
            </a:r>
            <a:endParaRPr lang="en-US" sz="1750" dirty="0"/>
          </a:p>
        </p:txBody>
      </p:sp>
      <p:sp>
        <p:nvSpPr>
          <p:cNvPr id="7" name="Text 5"/>
          <p:cNvSpPr/>
          <p:nvPr/>
        </p:nvSpPr>
        <p:spPr>
          <a:xfrm>
            <a:off x="5332928" y="3254454"/>
            <a:ext cx="3910727"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Traditional Solution Limits</a:t>
            </a:r>
            <a:endParaRPr lang="en-US" sz="2200" dirty="0"/>
          </a:p>
        </p:txBody>
      </p:sp>
      <p:sp>
        <p:nvSpPr>
          <p:cNvPr id="8" name="Text 6"/>
          <p:cNvSpPr/>
          <p:nvPr/>
        </p:nvSpPr>
        <p:spPr>
          <a:xfrm>
            <a:off x="5332928" y="3835598"/>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Pattern matching misses novel attempts</a:t>
            </a:r>
            <a:endParaRPr lang="en-US" sz="1750" dirty="0"/>
          </a:p>
        </p:txBody>
      </p:sp>
      <p:sp>
        <p:nvSpPr>
          <p:cNvPr id="9" name="Text 7"/>
          <p:cNvSpPr/>
          <p:nvPr/>
        </p:nvSpPr>
        <p:spPr>
          <a:xfrm>
            <a:off x="5332928" y="464069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Rule-based systems generate false positives</a:t>
            </a:r>
            <a:endParaRPr lang="en-US" sz="1750" dirty="0"/>
          </a:p>
        </p:txBody>
      </p:sp>
      <p:sp>
        <p:nvSpPr>
          <p:cNvPr id="10" name="Text 8"/>
          <p:cNvSpPr/>
          <p:nvPr/>
        </p:nvSpPr>
        <p:spPr>
          <a:xfrm>
            <a:off x="5332928" y="5445800"/>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Manual classification isn't practical</a:t>
            </a:r>
            <a:endParaRPr lang="en-US" sz="1750" dirty="0"/>
          </a:p>
        </p:txBody>
      </p:sp>
      <p:sp>
        <p:nvSpPr>
          <p:cNvPr id="11" name="Text 9"/>
          <p:cNvSpPr/>
          <p:nvPr/>
        </p:nvSpPr>
        <p:spPr>
          <a:xfrm>
            <a:off x="9872067" y="325445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Our Innovation</a:t>
            </a:r>
            <a:endParaRPr lang="en-US" sz="2200" dirty="0"/>
          </a:p>
        </p:txBody>
      </p:sp>
      <p:sp>
        <p:nvSpPr>
          <p:cNvPr id="12" name="Text 10"/>
          <p:cNvSpPr/>
          <p:nvPr/>
        </p:nvSpPr>
        <p:spPr>
          <a:xfrm>
            <a:off x="9872067" y="3835598"/>
            <a:ext cx="3978116" cy="217741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Context-aware classification using ML and enforce the homomorphic encryption for sensitive details. Adaptive system learns from new threats. Balances security with operations.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23768"/>
            <a:ext cx="6125885"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Functional Workflow</a:t>
            </a:r>
            <a:endParaRPr lang="en-US" sz="4450" dirty="0"/>
          </a:p>
        </p:txBody>
      </p:sp>
      <p:pic>
        <p:nvPicPr>
          <p:cNvPr id="3" name="Image 0" descr="preencoded.png"/>
          <p:cNvPicPr>
            <a:picLocks noChangeAspect="1"/>
          </p:cNvPicPr>
          <p:nvPr/>
        </p:nvPicPr>
        <p:blipFill>
          <a:blip r:embed="rId3"/>
          <a:stretch>
            <a:fillRect/>
          </a:stretch>
        </p:blipFill>
        <p:spPr>
          <a:xfrm>
            <a:off x="793790" y="1672709"/>
            <a:ext cx="13042821" cy="489501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644015"/>
            <a:ext cx="9617035"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Classification &amp; Blocking Process</a:t>
            </a:r>
            <a:endParaRPr lang="en-US" sz="4450" dirty="0"/>
          </a:p>
        </p:txBody>
      </p:sp>
      <p:pic>
        <p:nvPicPr>
          <p:cNvPr id="3" name="Image 0" descr="preencoded.png"/>
          <p:cNvPicPr>
            <a:picLocks noChangeAspect="1"/>
          </p:cNvPicPr>
          <p:nvPr/>
        </p:nvPicPr>
        <p:blipFill>
          <a:blip r:embed="rId3"/>
          <a:stretch>
            <a:fillRect/>
          </a:stretch>
        </p:blipFill>
        <p:spPr>
          <a:xfrm>
            <a:off x="793790" y="2806422"/>
            <a:ext cx="3260646" cy="907256"/>
          </a:xfrm>
          <a:prstGeom prst="rect">
            <a:avLst/>
          </a:prstGeom>
        </p:spPr>
      </p:pic>
      <p:sp>
        <p:nvSpPr>
          <p:cNvPr id="4" name="Text 1"/>
          <p:cNvSpPr/>
          <p:nvPr/>
        </p:nvSpPr>
        <p:spPr>
          <a:xfrm>
            <a:off x="1020604" y="4053840"/>
            <a:ext cx="2807018"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Intercept &amp; Monitor</a:t>
            </a:r>
            <a:endParaRPr lang="en-US" sz="2200" dirty="0"/>
          </a:p>
        </p:txBody>
      </p:sp>
      <p:sp>
        <p:nvSpPr>
          <p:cNvPr id="5" name="Text 2"/>
          <p:cNvSpPr/>
          <p:nvPr/>
        </p:nvSpPr>
        <p:spPr>
          <a:xfrm>
            <a:off x="1020604" y="4898588"/>
            <a:ext cx="2807018"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Capture outbound data before it leaves. Monitor multiple channels. Preserve original content.</a:t>
            </a:r>
            <a:endParaRPr lang="en-US" sz="1750" dirty="0"/>
          </a:p>
        </p:txBody>
      </p:sp>
      <p:pic>
        <p:nvPicPr>
          <p:cNvPr id="6" name="Image 1" descr="preencoded.png"/>
          <p:cNvPicPr>
            <a:picLocks noChangeAspect="1"/>
          </p:cNvPicPr>
          <p:nvPr/>
        </p:nvPicPr>
        <p:blipFill>
          <a:blip r:embed="rId4"/>
          <a:stretch>
            <a:fillRect/>
          </a:stretch>
        </p:blipFill>
        <p:spPr>
          <a:xfrm>
            <a:off x="4054435" y="2806422"/>
            <a:ext cx="3260765" cy="907256"/>
          </a:xfrm>
          <a:prstGeom prst="rect">
            <a:avLst/>
          </a:prstGeom>
        </p:spPr>
      </p:pic>
      <p:sp>
        <p:nvSpPr>
          <p:cNvPr id="7" name="Text 3"/>
          <p:cNvSpPr/>
          <p:nvPr/>
        </p:nvSpPr>
        <p:spPr>
          <a:xfrm>
            <a:off x="4281249" y="4053840"/>
            <a:ext cx="280713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Analyze &amp; Classify</a:t>
            </a:r>
            <a:endParaRPr lang="en-US" sz="2200" dirty="0"/>
          </a:p>
        </p:txBody>
      </p:sp>
      <p:sp>
        <p:nvSpPr>
          <p:cNvPr id="8" name="Text 4"/>
          <p:cNvSpPr/>
          <p:nvPr/>
        </p:nvSpPr>
        <p:spPr>
          <a:xfrm>
            <a:off x="4281249" y="4544258"/>
            <a:ext cx="2807137"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Process via ML models. Identify sensitive content. Assign sensitivity score.</a:t>
            </a:r>
            <a:endParaRPr lang="en-US" sz="1750" dirty="0"/>
          </a:p>
        </p:txBody>
      </p:sp>
      <p:pic>
        <p:nvPicPr>
          <p:cNvPr id="9" name="Image 2" descr="preencoded.png"/>
          <p:cNvPicPr>
            <a:picLocks noChangeAspect="1"/>
          </p:cNvPicPr>
          <p:nvPr/>
        </p:nvPicPr>
        <p:blipFill>
          <a:blip r:embed="rId5"/>
          <a:stretch>
            <a:fillRect/>
          </a:stretch>
        </p:blipFill>
        <p:spPr>
          <a:xfrm>
            <a:off x="7315200" y="2806422"/>
            <a:ext cx="3260646" cy="907256"/>
          </a:xfrm>
          <a:prstGeom prst="rect">
            <a:avLst/>
          </a:prstGeom>
        </p:spPr>
      </p:pic>
      <p:sp>
        <p:nvSpPr>
          <p:cNvPr id="10" name="Text 5"/>
          <p:cNvSpPr/>
          <p:nvPr/>
        </p:nvSpPr>
        <p:spPr>
          <a:xfrm>
            <a:off x="7542014" y="4053840"/>
            <a:ext cx="2807018"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 Take Action</a:t>
            </a:r>
            <a:endParaRPr lang="en-US" sz="2200" dirty="0"/>
          </a:p>
        </p:txBody>
      </p:sp>
      <p:sp>
        <p:nvSpPr>
          <p:cNvPr id="11" name="Text 6"/>
          <p:cNvSpPr/>
          <p:nvPr/>
        </p:nvSpPr>
        <p:spPr>
          <a:xfrm>
            <a:off x="7542014" y="4544258"/>
            <a:ext cx="2807018"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Block or allow based on sensitivity.</a:t>
            </a:r>
            <a:endParaRPr lang="en-US" sz="1750" dirty="0"/>
          </a:p>
        </p:txBody>
      </p:sp>
      <p:pic>
        <p:nvPicPr>
          <p:cNvPr id="12" name="Image 3" descr="preencoded.png"/>
          <p:cNvPicPr>
            <a:picLocks noChangeAspect="1"/>
          </p:cNvPicPr>
          <p:nvPr/>
        </p:nvPicPr>
        <p:blipFill>
          <a:blip r:embed="rId6"/>
          <a:stretch>
            <a:fillRect/>
          </a:stretch>
        </p:blipFill>
        <p:spPr>
          <a:xfrm>
            <a:off x="10575846" y="2806422"/>
            <a:ext cx="3260765" cy="907256"/>
          </a:xfrm>
          <a:prstGeom prst="rect">
            <a:avLst/>
          </a:prstGeom>
        </p:spPr>
      </p:pic>
      <p:sp>
        <p:nvSpPr>
          <p:cNvPr id="13" name="Text 7"/>
          <p:cNvSpPr/>
          <p:nvPr/>
        </p:nvSpPr>
        <p:spPr>
          <a:xfrm>
            <a:off x="10802660" y="4053840"/>
            <a:ext cx="280713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Log &amp; Secure</a:t>
            </a:r>
            <a:endParaRPr lang="en-US" sz="2200" dirty="0"/>
          </a:p>
        </p:txBody>
      </p:sp>
      <p:sp>
        <p:nvSpPr>
          <p:cNvPr id="14" name="Text 8"/>
          <p:cNvSpPr/>
          <p:nvPr/>
        </p:nvSpPr>
        <p:spPr>
          <a:xfrm>
            <a:off x="10802660" y="4544258"/>
            <a:ext cx="2807137"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Record incident data. Apply homomorphic encryption. Feed violation data to risk scoring.</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09355"/>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Research Frontiers &amp; Next Steps</a:t>
            </a:r>
            <a:endParaRPr lang="en-US" sz="4450" dirty="0"/>
          </a:p>
        </p:txBody>
      </p:sp>
      <p:pic>
        <p:nvPicPr>
          <p:cNvPr id="4" name="Image 1" descr="preencoded.png"/>
          <p:cNvPicPr>
            <a:picLocks noChangeAspect="1"/>
          </p:cNvPicPr>
          <p:nvPr/>
        </p:nvPicPr>
        <p:blipFill>
          <a:blip r:embed="rId4"/>
          <a:stretch>
            <a:fillRect/>
          </a:stretch>
        </p:blipFill>
        <p:spPr>
          <a:xfrm>
            <a:off x="793790" y="3267075"/>
            <a:ext cx="566976" cy="566976"/>
          </a:xfrm>
          <a:prstGeom prst="rect">
            <a:avLst/>
          </a:prstGeom>
        </p:spPr>
      </p:pic>
      <p:sp>
        <p:nvSpPr>
          <p:cNvPr id="5" name="Text 1"/>
          <p:cNvSpPr/>
          <p:nvPr/>
        </p:nvSpPr>
        <p:spPr>
          <a:xfrm>
            <a:off x="793790" y="4060865"/>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Advanced Classification</a:t>
            </a:r>
            <a:endParaRPr lang="en-US" sz="2200" dirty="0"/>
          </a:p>
        </p:txBody>
      </p:sp>
      <p:sp>
        <p:nvSpPr>
          <p:cNvPr id="6" name="Text 2"/>
          <p:cNvSpPr/>
          <p:nvPr/>
        </p:nvSpPr>
        <p:spPr>
          <a:xfrm>
            <a:off x="793790" y="4905613"/>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Multimodal analysis. Improved context understanding. Zero-shot learning.</a:t>
            </a:r>
            <a:endParaRPr lang="en-US" sz="1750" dirty="0"/>
          </a:p>
        </p:txBody>
      </p:sp>
      <p:pic>
        <p:nvPicPr>
          <p:cNvPr id="7" name="Image 2" descr="preencoded.png"/>
          <p:cNvPicPr>
            <a:picLocks noChangeAspect="1"/>
          </p:cNvPicPr>
          <p:nvPr/>
        </p:nvPicPr>
        <p:blipFill>
          <a:blip r:embed="rId5"/>
          <a:stretch>
            <a:fillRect/>
          </a:stretch>
        </p:blipFill>
        <p:spPr>
          <a:xfrm>
            <a:off x="3425904" y="3267075"/>
            <a:ext cx="566976" cy="566976"/>
          </a:xfrm>
          <a:prstGeom prst="rect">
            <a:avLst/>
          </a:prstGeom>
        </p:spPr>
      </p:pic>
      <p:sp>
        <p:nvSpPr>
          <p:cNvPr id="8" name="Text 3"/>
          <p:cNvSpPr/>
          <p:nvPr/>
        </p:nvSpPr>
        <p:spPr>
          <a:xfrm>
            <a:off x="3425904" y="4060865"/>
            <a:ext cx="2292072"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Integration Expansions</a:t>
            </a:r>
            <a:endParaRPr lang="en-US" sz="2200" dirty="0"/>
          </a:p>
        </p:txBody>
      </p:sp>
      <p:sp>
        <p:nvSpPr>
          <p:cNvPr id="9" name="Text 4"/>
          <p:cNvSpPr/>
          <p:nvPr/>
        </p:nvSpPr>
        <p:spPr>
          <a:xfrm>
            <a:off x="3425904" y="4905613"/>
            <a:ext cx="2292072"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Expanded cloud coverage. Real-time threat intelligence. Data sharing controls.</a:t>
            </a:r>
            <a:endParaRPr lang="en-US" sz="1750" dirty="0"/>
          </a:p>
        </p:txBody>
      </p:sp>
      <p:pic>
        <p:nvPicPr>
          <p:cNvPr id="10" name="Image 3" descr="preencoded.png"/>
          <p:cNvPicPr>
            <a:picLocks noChangeAspect="1"/>
          </p:cNvPicPr>
          <p:nvPr/>
        </p:nvPicPr>
        <p:blipFill>
          <a:blip r:embed="rId6"/>
          <a:stretch>
            <a:fillRect/>
          </a:stretch>
        </p:blipFill>
        <p:spPr>
          <a:xfrm>
            <a:off x="6058138" y="3267075"/>
            <a:ext cx="566976" cy="566976"/>
          </a:xfrm>
          <a:prstGeom prst="rect">
            <a:avLst/>
          </a:prstGeom>
        </p:spPr>
      </p:pic>
      <p:sp>
        <p:nvSpPr>
          <p:cNvPr id="11" name="Text 5"/>
          <p:cNvSpPr/>
          <p:nvPr/>
        </p:nvSpPr>
        <p:spPr>
          <a:xfrm>
            <a:off x="6058138" y="4060865"/>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User Experience</a:t>
            </a:r>
            <a:endParaRPr lang="en-US" sz="2200" dirty="0"/>
          </a:p>
        </p:txBody>
      </p:sp>
      <p:sp>
        <p:nvSpPr>
          <p:cNvPr id="12" name="Text 6"/>
          <p:cNvSpPr/>
          <p:nvPr/>
        </p:nvSpPr>
        <p:spPr>
          <a:xfrm>
            <a:off x="6058138" y="4905613"/>
            <a:ext cx="2291953"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Adaptive warning system. Self-service exception handling. Educational feedback.</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64858" y="600908"/>
            <a:ext cx="5463183" cy="682943"/>
          </a:xfrm>
          <a:prstGeom prst="rect">
            <a:avLst/>
          </a:prstGeom>
          <a:noFill/>
          <a:ln/>
        </p:spPr>
        <p:txBody>
          <a:bodyPr wrap="none" lIns="0" tIns="0" rIns="0" bIns="0" rtlCol="0" anchor="t"/>
          <a:lstStyle/>
          <a:p>
            <a:pPr marL="0" indent="0" algn="l">
              <a:lnSpc>
                <a:spcPts val="5350"/>
              </a:lnSpc>
              <a:buNone/>
            </a:pPr>
            <a:r>
              <a:rPr lang="en-US" sz="4300" b="1" dirty="0">
                <a:solidFill>
                  <a:srgbClr val="3B4540"/>
                </a:solidFill>
                <a:latin typeface="Fraunces Extra Bold" pitchFamily="34" charset="0"/>
                <a:ea typeface="Fraunces Extra Bold" pitchFamily="34" charset="-122"/>
                <a:cs typeface="Fraunces Extra Bold" pitchFamily="34" charset="-120"/>
              </a:rPr>
              <a:t>Demo</a:t>
            </a:r>
            <a:endParaRPr lang="en-US" sz="4300" dirty="0"/>
          </a:p>
        </p:txBody>
      </p:sp>
      <p:pic>
        <p:nvPicPr>
          <p:cNvPr id="3" name="Image 0" descr="preencoded.png"/>
          <p:cNvPicPr>
            <a:picLocks noChangeAspect="1"/>
          </p:cNvPicPr>
          <p:nvPr/>
        </p:nvPicPr>
        <p:blipFill>
          <a:blip r:embed="rId3"/>
          <a:stretch>
            <a:fillRect/>
          </a:stretch>
        </p:blipFill>
        <p:spPr>
          <a:xfrm>
            <a:off x="764858" y="1857375"/>
            <a:ext cx="6420088" cy="3710345"/>
          </a:xfrm>
          <a:prstGeom prst="rect">
            <a:avLst/>
          </a:prstGeom>
        </p:spPr>
      </p:pic>
      <p:pic>
        <p:nvPicPr>
          <p:cNvPr id="4" name="Image 1" descr="preencoded.png"/>
          <p:cNvPicPr>
            <a:picLocks noChangeAspect="1"/>
          </p:cNvPicPr>
          <p:nvPr/>
        </p:nvPicPr>
        <p:blipFill>
          <a:blip r:embed="rId4"/>
          <a:stretch>
            <a:fillRect/>
          </a:stretch>
        </p:blipFill>
        <p:spPr>
          <a:xfrm>
            <a:off x="7725728" y="1857375"/>
            <a:ext cx="6147316" cy="4579382"/>
          </a:xfrm>
          <a:prstGeom prst="rect">
            <a:avLst/>
          </a:prstGeom>
        </p:spPr>
      </p:pic>
      <p:sp>
        <p:nvSpPr>
          <p:cNvPr id="5" name="Text 1"/>
          <p:cNvSpPr/>
          <p:nvPr/>
        </p:nvSpPr>
        <p:spPr>
          <a:xfrm>
            <a:off x="7725728" y="6682502"/>
            <a:ext cx="6147316" cy="349568"/>
          </a:xfrm>
          <a:prstGeom prst="rect">
            <a:avLst/>
          </a:prstGeom>
          <a:noFill/>
          <a:ln/>
        </p:spPr>
        <p:txBody>
          <a:bodyPr wrap="none" lIns="0" tIns="0" rIns="0" bIns="0" rtlCol="0" anchor="t"/>
          <a:lstStyle/>
          <a:p>
            <a:pPr marL="0" indent="0" algn="l">
              <a:lnSpc>
                <a:spcPts val="2750"/>
              </a:lnSpc>
              <a:buNone/>
            </a:pPr>
            <a:endParaRPr lang="en-US" sz="1700" dirty="0"/>
          </a:p>
        </p:txBody>
      </p:sp>
      <p:sp>
        <p:nvSpPr>
          <p:cNvPr id="6" name="Text 2"/>
          <p:cNvSpPr/>
          <p:nvPr/>
        </p:nvSpPr>
        <p:spPr>
          <a:xfrm>
            <a:off x="764858" y="7474387"/>
            <a:ext cx="13100685" cy="349568"/>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86790" y="2362200"/>
            <a:ext cx="3512820" cy="3505200"/>
          </a:xfrm>
          <a:prstGeom prst="rect">
            <a:avLst/>
          </a:prstGeom>
        </p:spPr>
      </p:pic>
      <p:sp>
        <p:nvSpPr>
          <p:cNvPr id="4" name="Text 0"/>
          <p:cNvSpPr/>
          <p:nvPr/>
        </p:nvSpPr>
        <p:spPr>
          <a:xfrm>
            <a:off x="6280190" y="186666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Pubudu Priyanga</a:t>
            </a:r>
            <a:endParaRPr lang="en-US" sz="4450" dirty="0"/>
          </a:p>
        </p:txBody>
      </p:sp>
      <p:sp>
        <p:nvSpPr>
          <p:cNvPr id="5" name="Text 1"/>
          <p:cNvSpPr/>
          <p:nvPr/>
        </p:nvSpPr>
        <p:spPr>
          <a:xfrm>
            <a:off x="6280190" y="2915603"/>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3B4540"/>
                </a:solidFill>
                <a:latin typeface="Fraunces Extra Bold" pitchFamily="34" charset="0"/>
                <a:ea typeface="Fraunces Extra Bold" pitchFamily="34" charset="-122"/>
                <a:cs typeface="Fraunces Extra Bold" pitchFamily="34" charset="-120"/>
              </a:rPr>
              <a:t>IT21184758</a:t>
            </a:r>
            <a:endParaRPr lang="en-US" sz="3550" dirty="0"/>
          </a:p>
        </p:txBody>
      </p:sp>
      <p:sp>
        <p:nvSpPr>
          <p:cNvPr id="6" name="Text 2"/>
          <p:cNvSpPr/>
          <p:nvPr/>
        </p:nvSpPr>
        <p:spPr>
          <a:xfrm>
            <a:off x="6280190" y="3822740"/>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P.P Liyanage</a:t>
            </a:r>
            <a:endParaRPr lang="en-US" sz="2650" dirty="0"/>
          </a:p>
        </p:txBody>
      </p:sp>
      <p:sp>
        <p:nvSpPr>
          <p:cNvPr id="7" name="Text 3"/>
          <p:cNvSpPr/>
          <p:nvPr/>
        </p:nvSpPr>
        <p:spPr>
          <a:xfrm>
            <a:off x="6280190" y="4588193"/>
            <a:ext cx="7556421" cy="708660"/>
          </a:xfrm>
          <a:prstGeom prst="rect">
            <a:avLst/>
          </a:prstGeom>
          <a:noFill/>
          <a:ln/>
        </p:spPr>
        <p:txBody>
          <a:bodyPr wrap="squar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BSc (Hons) in information Technology Specializing in cyber security</a:t>
            </a:r>
            <a:endParaRPr lang="en-US" sz="2200" dirty="0"/>
          </a:p>
        </p:txBody>
      </p:sp>
      <p:sp>
        <p:nvSpPr>
          <p:cNvPr id="8" name="Text 4"/>
          <p:cNvSpPr/>
          <p:nvPr/>
        </p:nvSpPr>
        <p:spPr>
          <a:xfrm>
            <a:off x="6280190" y="563701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Attention-Seeking Mode with a Score System Using Machine Learning</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589407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Risk Scoring System</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This slide introduces Component 2: a machine learning based risk scoring system. It is a dynamic user risk assessment engine. The engine quantifies security threats in real-time. Its core purpose is to identify high-risk users. This identification occurs through behavioral analytics and violation patterns.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867972"/>
            <a:ext cx="7513082"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Why Risk Scoring Matters</a:t>
            </a:r>
            <a:endParaRPr lang="en-US" sz="4450" dirty="0"/>
          </a:p>
        </p:txBody>
      </p:sp>
      <p:sp>
        <p:nvSpPr>
          <p:cNvPr id="3" name="Text 1"/>
          <p:cNvSpPr/>
          <p:nvPr/>
        </p:nvSpPr>
        <p:spPr>
          <a:xfrm>
            <a:off x="793790" y="3143726"/>
            <a:ext cx="4651534"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Traditional Security Limitations</a:t>
            </a:r>
            <a:endParaRPr lang="en-US" sz="2200" dirty="0"/>
          </a:p>
        </p:txBody>
      </p:sp>
      <p:sp>
        <p:nvSpPr>
          <p:cNvPr id="4" name="Text 2"/>
          <p:cNvSpPr/>
          <p:nvPr/>
        </p:nvSpPr>
        <p:spPr>
          <a:xfrm>
            <a:off x="793790" y="3724870"/>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Binary decision making provides incomplete security context. It struggles distinguishing accidental misuse from malicious intent. Alert fatigue arises from treating all violations equally.</a:t>
            </a:r>
            <a:endParaRPr lang="en-US" sz="1750" dirty="0"/>
          </a:p>
        </p:txBody>
      </p:sp>
      <p:sp>
        <p:nvSpPr>
          <p:cNvPr id="5" name="Text 3"/>
          <p:cNvSpPr/>
          <p:nvPr/>
        </p:nvSpPr>
        <p:spPr>
          <a:xfrm>
            <a:off x="7599521" y="3143726"/>
            <a:ext cx="4062293"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Risk Assessment Challenges</a:t>
            </a:r>
            <a:endParaRPr lang="en-US" sz="2200" dirty="0"/>
          </a:p>
        </p:txBody>
      </p:sp>
      <p:sp>
        <p:nvSpPr>
          <p:cNvPr id="6" name="Text 4"/>
          <p:cNvSpPr/>
          <p:nvPr/>
        </p:nvSpPr>
        <p:spPr>
          <a:xfrm>
            <a:off x="7599521" y="3724870"/>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Many security teams struggle to prioritize alerts effectively. The average enterprise faces thousands of monthly security alerts. Few organizations have visibility into high-risk behaviors.</a:t>
            </a:r>
            <a:endParaRPr lang="en-US" sz="1750" dirty="0"/>
          </a:p>
        </p:txBody>
      </p:sp>
      <p:sp>
        <p:nvSpPr>
          <p:cNvPr id="7" name="Text 5"/>
          <p:cNvSpPr/>
          <p:nvPr/>
        </p:nvSpPr>
        <p:spPr>
          <a:xfrm>
            <a:off x="793790" y="563570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Our innovation offers continuous risk assessment. We use behavioral pattern analysis to identify threats. Contextual scoring considers user role, data sensitivity, and intent.</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329095"/>
            <a:ext cx="8897541"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Risk Scoring System Workflow</a:t>
            </a:r>
            <a:endParaRPr lang="en-US" sz="4450" dirty="0"/>
          </a:p>
        </p:txBody>
      </p:sp>
      <p:pic>
        <p:nvPicPr>
          <p:cNvPr id="3" name="Image 0" descr="preencoded.png"/>
          <p:cNvPicPr>
            <a:picLocks noChangeAspect="1"/>
          </p:cNvPicPr>
          <p:nvPr/>
        </p:nvPicPr>
        <p:blipFill>
          <a:blip r:embed="rId3"/>
          <a:stretch>
            <a:fillRect/>
          </a:stretch>
        </p:blipFill>
        <p:spPr>
          <a:xfrm>
            <a:off x="793790" y="2491502"/>
            <a:ext cx="12914948" cy="44088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578554" y="381952"/>
            <a:ext cx="3473291" cy="434102"/>
          </a:xfrm>
          <a:prstGeom prst="rect">
            <a:avLst/>
          </a:prstGeom>
          <a:noFill/>
          <a:ln/>
        </p:spPr>
        <p:txBody>
          <a:bodyPr wrap="none" lIns="0" tIns="0" rIns="0" bIns="0" rtlCol="0" anchor="t"/>
          <a:lstStyle/>
          <a:p>
            <a:pPr marL="0" indent="0" algn="ctr">
              <a:lnSpc>
                <a:spcPts val="3400"/>
              </a:lnSpc>
              <a:buNone/>
            </a:pPr>
            <a:r>
              <a:rPr lang="en-US" sz="2700" b="1" dirty="0">
                <a:solidFill>
                  <a:srgbClr val="3B4540"/>
                </a:solidFill>
                <a:latin typeface="Fraunces Extra Bold" pitchFamily="34" charset="0"/>
                <a:ea typeface="Fraunces Extra Bold" pitchFamily="34" charset="-122"/>
                <a:cs typeface="Fraunces Extra Bold" pitchFamily="34" charset="-120"/>
              </a:rPr>
              <a:t>Meet our team!</a:t>
            </a:r>
            <a:endParaRPr lang="en-US" sz="2700" dirty="0"/>
          </a:p>
        </p:txBody>
      </p:sp>
      <p:pic>
        <p:nvPicPr>
          <p:cNvPr id="3" name="Image 0" descr="preencoded.png"/>
          <p:cNvPicPr>
            <a:picLocks noChangeAspect="1"/>
          </p:cNvPicPr>
          <p:nvPr/>
        </p:nvPicPr>
        <p:blipFill>
          <a:blip r:embed="rId3"/>
          <a:stretch>
            <a:fillRect/>
          </a:stretch>
        </p:blipFill>
        <p:spPr>
          <a:xfrm>
            <a:off x="486251" y="1180624"/>
            <a:ext cx="3160276" cy="3160276"/>
          </a:xfrm>
          <a:prstGeom prst="rect">
            <a:avLst/>
          </a:prstGeom>
        </p:spPr>
      </p:pic>
      <p:sp>
        <p:nvSpPr>
          <p:cNvPr id="4" name="Text 1"/>
          <p:cNvSpPr/>
          <p:nvPr/>
        </p:nvSpPr>
        <p:spPr>
          <a:xfrm>
            <a:off x="486251" y="4497110"/>
            <a:ext cx="3160276" cy="666869"/>
          </a:xfrm>
          <a:prstGeom prst="rect">
            <a:avLst/>
          </a:prstGeom>
          <a:noFill/>
          <a:ln/>
        </p:spPr>
        <p:txBody>
          <a:bodyPr wrap="square" lIns="0" tIns="0" rIns="0" bIns="0" rtlCol="0" anchor="t"/>
          <a:lstStyle/>
          <a:p>
            <a:pPr marL="0" indent="0" algn="ctr">
              <a:lnSpc>
                <a:spcPts val="1750"/>
              </a:lnSpc>
              <a:buNone/>
            </a:pPr>
            <a:r>
              <a:rPr lang="en-US" sz="1050" dirty="0">
                <a:solidFill>
                  <a:srgbClr val="405449"/>
                </a:solidFill>
                <a:latin typeface="Nobile" pitchFamily="34" charset="0"/>
                <a:ea typeface="Nobile" pitchFamily="34" charset="-122"/>
                <a:cs typeface="Nobile" pitchFamily="34" charset="-120"/>
              </a:rPr>
              <a:t>K.D.S.P Jayawickrama
IT21170720
Cyber Security</a:t>
            </a:r>
            <a:endParaRPr lang="en-US" sz="1050" dirty="0"/>
          </a:p>
        </p:txBody>
      </p:sp>
      <p:pic>
        <p:nvPicPr>
          <p:cNvPr id="5" name="Image 1" descr="preencoded.png"/>
          <p:cNvPicPr>
            <a:picLocks noChangeAspect="1"/>
          </p:cNvPicPr>
          <p:nvPr/>
        </p:nvPicPr>
        <p:blipFill>
          <a:blip r:embed="rId4"/>
          <a:stretch>
            <a:fillRect/>
          </a:stretch>
        </p:blipFill>
        <p:spPr>
          <a:xfrm>
            <a:off x="3992999" y="1180624"/>
            <a:ext cx="3160276" cy="3153370"/>
          </a:xfrm>
          <a:prstGeom prst="rect">
            <a:avLst/>
          </a:prstGeom>
        </p:spPr>
      </p:pic>
      <p:sp>
        <p:nvSpPr>
          <p:cNvPr id="6" name="Text 2"/>
          <p:cNvSpPr/>
          <p:nvPr/>
        </p:nvSpPr>
        <p:spPr>
          <a:xfrm>
            <a:off x="3992999" y="4490204"/>
            <a:ext cx="3160276" cy="666869"/>
          </a:xfrm>
          <a:prstGeom prst="rect">
            <a:avLst/>
          </a:prstGeom>
          <a:noFill/>
          <a:ln/>
        </p:spPr>
        <p:txBody>
          <a:bodyPr wrap="square" lIns="0" tIns="0" rIns="0" bIns="0" rtlCol="0" anchor="t"/>
          <a:lstStyle/>
          <a:p>
            <a:pPr marL="0" indent="0" algn="ctr">
              <a:lnSpc>
                <a:spcPts val="1750"/>
              </a:lnSpc>
              <a:buNone/>
            </a:pPr>
            <a:r>
              <a:rPr lang="en-US" sz="1050" dirty="0">
                <a:solidFill>
                  <a:srgbClr val="405449"/>
                </a:solidFill>
                <a:latin typeface="Nobile" pitchFamily="34" charset="0"/>
                <a:ea typeface="Nobile" pitchFamily="34" charset="-122"/>
                <a:cs typeface="Nobile" pitchFamily="34" charset="-120"/>
              </a:rPr>
              <a:t>G.B.T.G Indrajith
IT21229220
Cyber Security</a:t>
            </a:r>
            <a:endParaRPr lang="en-US" sz="1050" dirty="0"/>
          </a:p>
        </p:txBody>
      </p:sp>
      <p:pic>
        <p:nvPicPr>
          <p:cNvPr id="7" name="Image 2" descr="preencoded.png"/>
          <p:cNvPicPr>
            <a:picLocks noChangeAspect="1"/>
          </p:cNvPicPr>
          <p:nvPr/>
        </p:nvPicPr>
        <p:blipFill>
          <a:blip r:embed="rId5"/>
          <a:stretch>
            <a:fillRect/>
          </a:stretch>
        </p:blipFill>
        <p:spPr>
          <a:xfrm>
            <a:off x="7499747" y="1180624"/>
            <a:ext cx="3160276" cy="3153370"/>
          </a:xfrm>
          <a:prstGeom prst="rect">
            <a:avLst/>
          </a:prstGeom>
        </p:spPr>
      </p:pic>
      <p:sp>
        <p:nvSpPr>
          <p:cNvPr id="8" name="Text 3"/>
          <p:cNvSpPr/>
          <p:nvPr/>
        </p:nvSpPr>
        <p:spPr>
          <a:xfrm>
            <a:off x="7499747" y="4490204"/>
            <a:ext cx="3160276" cy="666869"/>
          </a:xfrm>
          <a:prstGeom prst="rect">
            <a:avLst/>
          </a:prstGeom>
          <a:noFill/>
          <a:ln/>
        </p:spPr>
        <p:txBody>
          <a:bodyPr wrap="square" lIns="0" tIns="0" rIns="0" bIns="0" rtlCol="0" anchor="t"/>
          <a:lstStyle/>
          <a:p>
            <a:pPr marL="0" indent="0" algn="ctr">
              <a:lnSpc>
                <a:spcPts val="1750"/>
              </a:lnSpc>
              <a:buNone/>
            </a:pPr>
            <a:r>
              <a:rPr lang="en-US" sz="1050" dirty="0">
                <a:solidFill>
                  <a:srgbClr val="405449"/>
                </a:solidFill>
                <a:latin typeface="Nobile" pitchFamily="34" charset="0"/>
                <a:ea typeface="Nobile" pitchFamily="34" charset="-122"/>
                <a:cs typeface="Nobile" pitchFamily="34" charset="-120"/>
              </a:rPr>
              <a:t>H.A.N Nilakshana
IT21175602
Cyber Security</a:t>
            </a:r>
            <a:endParaRPr lang="en-US" sz="1050" dirty="0"/>
          </a:p>
        </p:txBody>
      </p:sp>
      <p:pic>
        <p:nvPicPr>
          <p:cNvPr id="9" name="Image 3" descr="preencoded.png"/>
          <p:cNvPicPr>
            <a:picLocks noChangeAspect="1"/>
          </p:cNvPicPr>
          <p:nvPr/>
        </p:nvPicPr>
        <p:blipFill>
          <a:blip r:embed="rId6"/>
          <a:stretch>
            <a:fillRect/>
          </a:stretch>
        </p:blipFill>
        <p:spPr>
          <a:xfrm>
            <a:off x="11006495" y="1180624"/>
            <a:ext cx="3160276" cy="3153370"/>
          </a:xfrm>
          <a:prstGeom prst="rect">
            <a:avLst/>
          </a:prstGeom>
        </p:spPr>
      </p:pic>
      <p:sp>
        <p:nvSpPr>
          <p:cNvPr id="10" name="Text 4"/>
          <p:cNvSpPr/>
          <p:nvPr/>
        </p:nvSpPr>
        <p:spPr>
          <a:xfrm>
            <a:off x="11006495" y="4490204"/>
            <a:ext cx="3160276" cy="666869"/>
          </a:xfrm>
          <a:prstGeom prst="rect">
            <a:avLst/>
          </a:prstGeom>
          <a:noFill/>
          <a:ln/>
        </p:spPr>
        <p:txBody>
          <a:bodyPr wrap="square" lIns="0" tIns="0" rIns="0" bIns="0" rtlCol="0" anchor="t"/>
          <a:lstStyle/>
          <a:p>
            <a:pPr marL="0" indent="0" algn="ctr">
              <a:lnSpc>
                <a:spcPts val="1750"/>
              </a:lnSpc>
              <a:buNone/>
            </a:pPr>
            <a:r>
              <a:rPr lang="en-US" sz="1050" dirty="0">
                <a:solidFill>
                  <a:srgbClr val="405449"/>
                </a:solidFill>
                <a:latin typeface="Nobile" pitchFamily="34" charset="0"/>
                <a:ea typeface="Nobile" pitchFamily="34" charset="-122"/>
                <a:cs typeface="Nobile" pitchFamily="34" charset="-120"/>
              </a:rPr>
              <a:t>P.P Liyanage
IT21184758
Cyber Security</a:t>
            </a:r>
            <a:endParaRPr lang="en-US" sz="1050" dirty="0"/>
          </a:p>
        </p:txBody>
      </p:sp>
      <p:pic>
        <p:nvPicPr>
          <p:cNvPr id="11" name="Image 4" descr="preencoded.png"/>
          <p:cNvPicPr>
            <a:picLocks noChangeAspect="1"/>
          </p:cNvPicPr>
          <p:nvPr/>
        </p:nvPicPr>
        <p:blipFill>
          <a:blip r:embed="rId7"/>
          <a:stretch>
            <a:fillRect/>
          </a:stretch>
        </p:blipFill>
        <p:spPr>
          <a:xfrm>
            <a:off x="486251" y="5601414"/>
            <a:ext cx="1690330" cy="1690330"/>
          </a:xfrm>
          <a:prstGeom prst="rect">
            <a:avLst/>
          </a:prstGeom>
        </p:spPr>
      </p:pic>
      <p:sp>
        <p:nvSpPr>
          <p:cNvPr id="12" name="Text 5"/>
          <p:cNvSpPr/>
          <p:nvPr/>
        </p:nvSpPr>
        <p:spPr>
          <a:xfrm>
            <a:off x="486251" y="7447955"/>
            <a:ext cx="6659523" cy="666869"/>
          </a:xfrm>
          <a:prstGeom prst="rect">
            <a:avLst/>
          </a:prstGeom>
          <a:noFill/>
          <a:ln/>
        </p:spPr>
        <p:txBody>
          <a:bodyPr wrap="square" lIns="0" tIns="0" rIns="0" bIns="0" rtlCol="0" anchor="t"/>
          <a:lstStyle/>
          <a:p>
            <a:pPr marL="0" indent="0" algn="l">
              <a:lnSpc>
                <a:spcPts val="1750"/>
              </a:lnSpc>
              <a:buNone/>
            </a:pPr>
            <a:r>
              <a:rPr lang="en-US" sz="1050" b="1" dirty="0">
                <a:solidFill>
                  <a:srgbClr val="405449"/>
                </a:solidFill>
                <a:latin typeface="Nobile" pitchFamily="34" charset="0"/>
                <a:ea typeface="Nobile" pitchFamily="34" charset="-122"/>
                <a:cs typeface="Nobile" pitchFamily="34" charset="-120"/>
              </a:rPr>
              <a:t>Supervisor </a:t>
            </a:r>
            <a:r>
              <a:rPr lang="en-US" sz="1050" dirty="0">
                <a:solidFill>
                  <a:srgbClr val="405449"/>
                </a:solidFill>
                <a:latin typeface="Nobile" pitchFamily="34" charset="0"/>
                <a:ea typeface="Nobile" pitchFamily="34" charset="-122"/>
                <a:cs typeface="Nobile" pitchFamily="34" charset="-120"/>
              </a:rPr>
              <a:t>
</a:t>
            </a:r>
            <a:r>
              <a:rPr lang="en-US" sz="1050" b="1" dirty="0">
                <a:solidFill>
                  <a:srgbClr val="405449"/>
                </a:solidFill>
                <a:latin typeface="Nobile" pitchFamily="34" charset="0"/>
                <a:ea typeface="Nobile" pitchFamily="34" charset="-122"/>
                <a:cs typeface="Nobile" pitchFamily="34" charset="-120"/>
              </a:rPr>
              <a:t>Mr. Amila Senarathne</a:t>
            </a:r>
            <a:r>
              <a:rPr lang="en-US" sz="1050" dirty="0">
                <a:solidFill>
                  <a:srgbClr val="405449"/>
                </a:solidFill>
                <a:latin typeface="Nobile" pitchFamily="34" charset="0"/>
                <a:ea typeface="Nobile" pitchFamily="34" charset="-122"/>
                <a:cs typeface="Nobile" pitchFamily="34" charset="-120"/>
              </a:rPr>
              <a:t>
Senior Lecturer</a:t>
            </a:r>
            <a:endParaRPr lang="en-US" sz="1050" dirty="0"/>
          </a:p>
        </p:txBody>
      </p:sp>
      <p:pic>
        <p:nvPicPr>
          <p:cNvPr id="13" name="Image 5" descr="preencoded.png"/>
          <p:cNvPicPr>
            <a:picLocks noChangeAspect="1"/>
          </p:cNvPicPr>
          <p:nvPr/>
        </p:nvPicPr>
        <p:blipFill>
          <a:blip r:embed="rId8"/>
          <a:stretch>
            <a:fillRect/>
          </a:stretch>
        </p:blipFill>
        <p:spPr>
          <a:xfrm>
            <a:off x="7492246" y="5616892"/>
            <a:ext cx="1659374" cy="1659374"/>
          </a:xfrm>
          <a:prstGeom prst="rect">
            <a:avLst/>
          </a:prstGeom>
        </p:spPr>
      </p:pic>
      <p:sp>
        <p:nvSpPr>
          <p:cNvPr id="14" name="Text 6"/>
          <p:cNvSpPr/>
          <p:nvPr/>
        </p:nvSpPr>
        <p:spPr>
          <a:xfrm>
            <a:off x="7492246" y="7432477"/>
            <a:ext cx="6659523" cy="666869"/>
          </a:xfrm>
          <a:prstGeom prst="rect">
            <a:avLst/>
          </a:prstGeom>
          <a:noFill/>
          <a:ln/>
        </p:spPr>
        <p:txBody>
          <a:bodyPr wrap="square" lIns="0" tIns="0" rIns="0" bIns="0" rtlCol="0" anchor="t"/>
          <a:lstStyle/>
          <a:p>
            <a:pPr marL="0" indent="0" algn="l">
              <a:lnSpc>
                <a:spcPts val="1750"/>
              </a:lnSpc>
              <a:buNone/>
            </a:pPr>
            <a:r>
              <a:rPr lang="en-US" sz="1050" b="1" dirty="0">
                <a:solidFill>
                  <a:srgbClr val="405449"/>
                </a:solidFill>
                <a:latin typeface="Nobile" pitchFamily="34" charset="0"/>
                <a:ea typeface="Nobile" pitchFamily="34" charset="-122"/>
                <a:cs typeface="Nobile" pitchFamily="34" charset="-120"/>
              </a:rPr>
              <a:t>Co-Supervisor</a:t>
            </a:r>
            <a:r>
              <a:rPr lang="en-US" sz="1050" dirty="0">
                <a:solidFill>
                  <a:srgbClr val="405449"/>
                </a:solidFill>
                <a:latin typeface="Nobile" pitchFamily="34" charset="0"/>
                <a:ea typeface="Nobile" pitchFamily="34" charset="-122"/>
                <a:cs typeface="Nobile" pitchFamily="34" charset="-120"/>
              </a:rPr>
              <a:t>
</a:t>
            </a:r>
            <a:r>
              <a:rPr lang="en-US" sz="1050" b="1" dirty="0">
                <a:solidFill>
                  <a:srgbClr val="405449"/>
                </a:solidFill>
                <a:latin typeface="Nobile" pitchFamily="34" charset="0"/>
                <a:ea typeface="Nobile" pitchFamily="34" charset="-122"/>
                <a:cs typeface="Nobile" pitchFamily="34" charset="-120"/>
              </a:rPr>
              <a:t>Ms. Suranjini Silva</a:t>
            </a:r>
            <a:r>
              <a:rPr lang="en-US" sz="1050" dirty="0">
                <a:solidFill>
                  <a:srgbClr val="405449"/>
                </a:solidFill>
                <a:latin typeface="Nobile" pitchFamily="34" charset="0"/>
                <a:ea typeface="Nobile" pitchFamily="34" charset="-122"/>
                <a:cs typeface="Nobile" pitchFamily="34" charset="-120"/>
              </a:rPr>
              <a:t>
Senior Lecturer</a:t>
            </a:r>
            <a:endParaRPr lang="en-US" sz="1050" dirty="0"/>
          </a:p>
        </p:txBody>
      </p:sp>
      <p:sp>
        <p:nvSpPr>
          <p:cNvPr id="15" name="Text 7"/>
          <p:cNvSpPr/>
          <p:nvPr/>
        </p:nvSpPr>
        <p:spPr>
          <a:xfrm>
            <a:off x="486251" y="8396049"/>
            <a:ext cx="13657898" cy="222290"/>
          </a:xfrm>
          <a:prstGeom prst="rect">
            <a:avLst/>
          </a:prstGeom>
          <a:noFill/>
          <a:ln/>
        </p:spPr>
        <p:txBody>
          <a:bodyPr wrap="none" lIns="0" tIns="0" rIns="0" bIns="0" rtlCol="0" anchor="t"/>
          <a:lstStyle/>
          <a:p>
            <a:pPr marL="0" indent="0" algn="l">
              <a:lnSpc>
                <a:spcPts val="1750"/>
              </a:lnSpc>
              <a:buNone/>
            </a:pP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825466"/>
            <a:ext cx="9011603"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How It Works: Risk Calculation</a:t>
            </a:r>
            <a:endParaRPr lang="en-US" sz="4450" dirty="0"/>
          </a:p>
        </p:txBody>
      </p:sp>
      <p:pic>
        <p:nvPicPr>
          <p:cNvPr id="3" name="Image 0" descr="preencoded.png"/>
          <p:cNvPicPr>
            <a:picLocks noChangeAspect="1"/>
          </p:cNvPicPr>
          <p:nvPr/>
        </p:nvPicPr>
        <p:blipFill>
          <a:blip r:embed="rId3"/>
          <a:stretch>
            <a:fillRect/>
          </a:stretch>
        </p:blipFill>
        <p:spPr>
          <a:xfrm>
            <a:off x="793790" y="2987873"/>
            <a:ext cx="3260646" cy="907256"/>
          </a:xfrm>
          <a:prstGeom prst="rect">
            <a:avLst/>
          </a:prstGeom>
        </p:spPr>
      </p:pic>
      <p:sp>
        <p:nvSpPr>
          <p:cNvPr id="4" name="Text 1"/>
          <p:cNvSpPr/>
          <p:nvPr/>
        </p:nvSpPr>
        <p:spPr>
          <a:xfrm>
            <a:off x="1020604" y="4235291"/>
            <a:ext cx="2807018"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Event Capture</a:t>
            </a:r>
            <a:endParaRPr lang="en-US" sz="2200" dirty="0"/>
          </a:p>
        </p:txBody>
      </p:sp>
      <p:sp>
        <p:nvSpPr>
          <p:cNvPr id="5" name="Text 2"/>
          <p:cNvSpPr/>
          <p:nvPr/>
        </p:nvSpPr>
        <p:spPr>
          <a:xfrm>
            <a:off x="1020604" y="4725710"/>
            <a:ext cx="2807018"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Receive security events. Collect activity logs. Integrate findings and historical data.</a:t>
            </a:r>
            <a:endParaRPr lang="en-US" sz="1750" dirty="0"/>
          </a:p>
        </p:txBody>
      </p:sp>
      <p:pic>
        <p:nvPicPr>
          <p:cNvPr id="6" name="Image 1" descr="preencoded.png"/>
          <p:cNvPicPr>
            <a:picLocks noChangeAspect="1"/>
          </p:cNvPicPr>
          <p:nvPr/>
        </p:nvPicPr>
        <p:blipFill>
          <a:blip r:embed="rId4"/>
          <a:stretch>
            <a:fillRect/>
          </a:stretch>
        </p:blipFill>
        <p:spPr>
          <a:xfrm>
            <a:off x="4054435" y="2987873"/>
            <a:ext cx="3260765" cy="907256"/>
          </a:xfrm>
          <a:prstGeom prst="rect">
            <a:avLst/>
          </a:prstGeom>
        </p:spPr>
      </p:pic>
      <p:sp>
        <p:nvSpPr>
          <p:cNvPr id="7" name="Text 3"/>
          <p:cNvSpPr/>
          <p:nvPr/>
        </p:nvSpPr>
        <p:spPr>
          <a:xfrm>
            <a:off x="4281249" y="4235291"/>
            <a:ext cx="280713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Risk Evaluation</a:t>
            </a:r>
            <a:endParaRPr lang="en-US" sz="2200" dirty="0"/>
          </a:p>
        </p:txBody>
      </p:sp>
      <p:sp>
        <p:nvSpPr>
          <p:cNvPr id="8" name="Text 4"/>
          <p:cNvSpPr/>
          <p:nvPr/>
        </p:nvSpPr>
        <p:spPr>
          <a:xfrm>
            <a:off x="4281249" y="4725710"/>
            <a:ext cx="2807137"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Analyze event severity. Evaluate user intent signals. Consider contextual factors.</a:t>
            </a:r>
            <a:endParaRPr lang="en-US" sz="1750" dirty="0"/>
          </a:p>
        </p:txBody>
      </p:sp>
      <p:pic>
        <p:nvPicPr>
          <p:cNvPr id="9" name="Image 2" descr="preencoded.png"/>
          <p:cNvPicPr>
            <a:picLocks noChangeAspect="1"/>
          </p:cNvPicPr>
          <p:nvPr/>
        </p:nvPicPr>
        <p:blipFill>
          <a:blip r:embed="rId5"/>
          <a:stretch>
            <a:fillRect/>
          </a:stretch>
        </p:blipFill>
        <p:spPr>
          <a:xfrm>
            <a:off x="7315200" y="2987873"/>
            <a:ext cx="3260646" cy="907256"/>
          </a:xfrm>
          <a:prstGeom prst="rect">
            <a:avLst/>
          </a:prstGeom>
        </p:spPr>
      </p:pic>
      <p:sp>
        <p:nvSpPr>
          <p:cNvPr id="10" name="Text 5"/>
          <p:cNvSpPr/>
          <p:nvPr/>
        </p:nvSpPr>
        <p:spPr>
          <a:xfrm>
            <a:off x="7542014" y="4235291"/>
            <a:ext cx="2807018"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Score Calculation</a:t>
            </a:r>
            <a:endParaRPr lang="en-US" sz="2200" dirty="0"/>
          </a:p>
        </p:txBody>
      </p:sp>
      <p:sp>
        <p:nvSpPr>
          <p:cNvPr id="11" name="Text 6"/>
          <p:cNvSpPr/>
          <p:nvPr/>
        </p:nvSpPr>
        <p:spPr>
          <a:xfrm>
            <a:off x="7542014" y="4725710"/>
            <a:ext cx="2807018"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Assign weighted values and calculate risk scores.</a:t>
            </a:r>
            <a:endParaRPr lang="en-US" sz="1750" dirty="0"/>
          </a:p>
        </p:txBody>
      </p:sp>
      <p:pic>
        <p:nvPicPr>
          <p:cNvPr id="12" name="Image 3" descr="preencoded.png"/>
          <p:cNvPicPr>
            <a:picLocks noChangeAspect="1"/>
          </p:cNvPicPr>
          <p:nvPr/>
        </p:nvPicPr>
        <p:blipFill>
          <a:blip r:embed="rId6"/>
          <a:stretch>
            <a:fillRect/>
          </a:stretch>
        </p:blipFill>
        <p:spPr>
          <a:xfrm>
            <a:off x="10575846" y="2987873"/>
            <a:ext cx="3260765" cy="907256"/>
          </a:xfrm>
          <a:prstGeom prst="rect">
            <a:avLst/>
          </a:prstGeom>
        </p:spPr>
      </p:pic>
      <p:sp>
        <p:nvSpPr>
          <p:cNvPr id="13" name="Text 7"/>
          <p:cNvSpPr/>
          <p:nvPr/>
        </p:nvSpPr>
        <p:spPr>
          <a:xfrm>
            <a:off x="10802660" y="4235291"/>
            <a:ext cx="280713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Response</a:t>
            </a:r>
            <a:endParaRPr lang="en-US" sz="2200" dirty="0"/>
          </a:p>
        </p:txBody>
      </p:sp>
      <p:sp>
        <p:nvSpPr>
          <p:cNvPr id="14" name="Text 8"/>
          <p:cNvSpPr/>
          <p:nvPr/>
        </p:nvSpPr>
        <p:spPr>
          <a:xfrm>
            <a:off x="10802660" y="4725710"/>
            <a:ext cx="2807137"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Update risk scores and display user based risk scores on admin dashboard.</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2447" y="594360"/>
            <a:ext cx="7631906" cy="1350169"/>
          </a:xfrm>
          <a:prstGeom prst="rect">
            <a:avLst/>
          </a:prstGeom>
          <a:noFill/>
          <a:ln/>
        </p:spPr>
        <p:txBody>
          <a:bodyPr wrap="square" lIns="0" tIns="0" rIns="0" bIns="0" rtlCol="0" anchor="t"/>
          <a:lstStyle/>
          <a:p>
            <a:pPr marL="0" indent="0" algn="l">
              <a:lnSpc>
                <a:spcPts val="5300"/>
              </a:lnSpc>
              <a:buNone/>
            </a:pPr>
            <a:r>
              <a:rPr lang="en-US" sz="4250" b="1" dirty="0">
                <a:solidFill>
                  <a:srgbClr val="3B4540"/>
                </a:solidFill>
                <a:latin typeface="Fraunces Extra Bold" pitchFamily="34" charset="0"/>
                <a:ea typeface="Fraunces Extra Bold" pitchFamily="34" charset="-122"/>
                <a:cs typeface="Fraunces Extra Bold" pitchFamily="34" charset="-120"/>
              </a:rPr>
              <a:t>Research Frontiers &amp; Next Steps</a:t>
            </a:r>
            <a:endParaRPr lang="en-US" sz="4250" dirty="0"/>
          </a:p>
        </p:txBody>
      </p:sp>
      <p:sp>
        <p:nvSpPr>
          <p:cNvPr id="4" name="Shape 1"/>
          <p:cNvSpPr/>
          <p:nvPr/>
        </p:nvSpPr>
        <p:spPr>
          <a:xfrm>
            <a:off x="6242447" y="2268498"/>
            <a:ext cx="3707963" cy="2626638"/>
          </a:xfrm>
          <a:prstGeom prst="roundRect">
            <a:avLst>
              <a:gd name="adj" fmla="val 7402"/>
            </a:avLst>
          </a:prstGeom>
          <a:solidFill>
            <a:srgbClr val="E8F3E8"/>
          </a:solidFill>
          <a:ln/>
        </p:spPr>
      </p:sp>
      <p:sp>
        <p:nvSpPr>
          <p:cNvPr id="5" name="Text 2"/>
          <p:cNvSpPr/>
          <p:nvPr/>
        </p:nvSpPr>
        <p:spPr>
          <a:xfrm>
            <a:off x="6458426" y="2484477"/>
            <a:ext cx="2701647" cy="337542"/>
          </a:xfrm>
          <a:prstGeom prst="rect">
            <a:avLst/>
          </a:prstGeom>
          <a:noFill/>
          <a:ln/>
        </p:spPr>
        <p:txBody>
          <a:bodyPr wrap="non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Advanced Analytics</a:t>
            </a:r>
            <a:endParaRPr lang="en-US" sz="2100" dirty="0"/>
          </a:p>
        </p:txBody>
      </p:sp>
      <p:sp>
        <p:nvSpPr>
          <p:cNvPr id="6" name="Text 3"/>
          <p:cNvSpPr/>
          <p:nvPr/>
        </p:nvSpPr>
        <p:spPr>
          <a:xfrm>
            <a:off x="6458426" y="2951559"/>
            <a:ext cx="3276005" cy="1727597"/>
          </a:xfrm>
          <a:prstGeom prst="rect">
            <a:avLst/>
          </a:prstGeom>
          <a:noFill/>
          <a:ln/>
        </p:spPr>
        <p:txBody>
          <a:bodyPr wrap="square" lIns="0" tIns="0" rIns="0" bIns="0" rtlCol="0" anchor="t"/>
          <a:lstStyle/>
          <a:p>
            <a:pPr marL="0" indent="0" algn="l">
              <a:lnSpc>
                <a:spcPts val="2700"/>
              </a:lnSpc>
              <a:buNone/>
            </a:pPr>
            <a:r>
              <a:rPr lang="en-US" sz="1700" dirty="0">
                <a:solidFill>
                  <a:srgbClr val="405449"/>
                </a:solidFill>
                <a:latin typeface="Nobile" pitchFamily="34" charset="0"/>
                <a:ea typeface="Nobile" pitchFamily="34" charset="-122"/>
                <a:cs typeface="Nobile" pitchFamily="34" charset="-120"/>
              </a:rPr>
              <a:t>We're developing predictive risk modeling and cross-user correlation. We want to incorporate external threat intelligence feeds.</a:t>
            </a:r>
            <a:endParaRPr lang="en-US" sz="1700" dirty="0"/>
          </a:p>
        </p:txBody>
      </p:sp>
      <p:sp>
        <p:nvSpPr>
          <p:cNvPr id="7" name="Shape 4"/>
          <p:cNvSpPr/>
          <p:nvPr/>
        </p:nvSpPr>
        <p:spPr>
          <a:xfrm>
            <a:off x="10166390" y="2268498"/>
            <a:ext cx="3707963" cy="2626638"/>
          </a:xfrm>
          <a:prstGeom prst="roundRect">
            <a:avLst>
              <a:gd name="adj" fmla="val 7402"/>
            </a:avLst>
          </a:prstGeom>
          <a:solidFill>
            <a:srgbClr val="E8F3E8"/>
          </a:solidFill>
          <a:ln/>
        </p:spPr>
      </p:sp>
      <p:sp>
        <p:nvSpPr>
          <p:cNvPr id="8" name="Text 5"/>
          <p:cNvSpPr/>
          <p:nvPr/>
        </p:nvSpPr>
        <p:spPr>
          <a:xfrm>
            <a:off x="10382369" y="2484477"/>
            <a:ext cx="3107293" cy="337542"/>
          </a:xfrm>
          <a:prstGeom prst="rect">
            <a:avLst/>
          </a:prstGeom>
          <a:noFill/>
          <a:ln/>
        </p:spPr>
        <p:txBody>
          <a:bodyPr wrap="non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Enterprise Integration</a:t>
            </a:r>
            <a:endParaRPr lang="en-US" sz="2100" dirty="0"/>
          </a:p>
        </p:txBody>
      </p:sp>
      <p:sp>
        <p:nvSpPr>
          <p:cNvPr id="9" name="Text 6"/>
          <p:cNvSpPr/>
          <p:nvPr/>
        </p:nvSpPr>
        <p:spPr>
          <a:xfrm>
            <a:off x="10382369" y="2951559"/>
            <a:ext cx="3276005" cy="1382078"/>
          </a:xfrm>
          <a:prstGeom prst="rect">
            <a:avLst/>
          </a:prstGeom>
          <a:noFill/>
          <a:ln/>
        </p:spPr>
        <p:txBody>
          <a:bodyPr wrap="square" lIns="0" tIns="0" rIns="0" bIns="0" rtlCol="0" anchor="t"/>
          <a:lstStyle/>
          <a:p>
            <a:pPr marL="0" indent="0" algn="l">
              <a:lnSpc>
                <a:spcPts val="2700"/>
              </a:lnSpc>
              <a:buNone/>
            </a:pPr>
            <a:r>
              <a:rPr lang="en-US" sz="1700" dirty="0">
                <a:solidFill>
                  <a:srgbClr val="405449"/>
                </a:solidFill>
                <a:latin typeface="Nobile" pitchFamily="34" charset="0"/>
                <a:ea typeface="Nobile" pitchFamily="34" charset="-122"/>
                <a:cs typeface="Nobile" pitchFamily="34" charset="-120"/>
              </a:rPr>
              <a:t>We plan an extended API ecosystem and integration with physical access controls. We will expand risk scoring.</a:t>
            </a:r>
            <a:endParaRPr lang="en-US" sz="1700" dirty="0"/>
          </a:p>
        </p:txBody>
      </p:sp>
      <p:sp>
        <p:nvSpPr>
          <p:cNvPr id="10" name="Shape 7"/>
          <p:cNvSpPr/>
          <p:nvPr/>
        </p:nvSpPr>
        <p:spPr>
          <a:xfrm>
            <a:off x="6242447" y="5111115"/>
            <a:ext cx="7631906" cy="1590080"/>
          </a:xfrm>
          <a:prstGeom prst="roundRect">
            <a:avLst>
              <a:gd name="adj" fmla="val 12227"/>
            </a:avLst>
          </a:prstGeom>
          <a:solidFill>
            <a:srgbClr val="E8F3E8"/>
          </a:solidFill>
          <a:ln/>
        </p:spPr>
      </p:sp>
      <p:sp>
        <p:nvSpPr>
          <p:cNvPr id="11" name="Text 8"/>
          <p:cNvSpPr/>
          <p:nvPr/>
        </p:nvSpPr>
        <p:spPr>
          <a:xfrm>
            <a:off x="6458426" y="5327094"/>
            <a:ext cx="2700218" cy="337542"/>
          </a:xfrm>
          <a:prstGeom prst="rect">
            <a:avLst/>
          </a:prstGeom>
          <a:noFill/>
          <a:ln/>
        </p:spPr>
        <p:txBody>
          <a:bodyPr wrap="non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Adaptive Learning</a:t>
            </a:r>
            <a:endParaRPr lang="en-US" sz="2100" dirty="0"/>
          </a:p>
        </p:txBody>
      </p:sp>
      <p:sp>
        <p:nvSpPr>
          <p:cNvPr id="12" name="Text 9"/>
          <p:cNvSpPr/>
          <p:nvPr/>
        </p:nvSpPr>
        <p:spPr>
          <a:xfrm>
            <a:off x="6458426" y="5794177"/>
            <a:ext cx="7199948" cy="691039"/>
          </a:xfrm>
          <a:prstGeom prst="rect">
            <a:avLst/>
          </a:prstGeom>
          <a:noFill/>
          <a:ln/>
        </p:spPr>
        <p:txBody>
          <a:bodyPr wrap="square" lIns="0" tIns="0" rIns="0" bIns="0" rtlCol="0" anchor="t"/>
          <a:lstStyle/>
          <a:p>
            <a:pPr marL="0" indent="0" algn="l">
              <a:lnSpc>
                <a:spcPts val="2700"/>
              </a:lnSpc>
              <a:buNone/>
            </a:pPr>
            <a:r>
              <a:rPr lang="en-US" sz="1700" dirty="0">
                <a:solidFill>
                  <a:srgbClr val="405449"/>
                </a:solidFill>
                <a:latin typeface="Nobile" pitchFamily="34" charset="0"/>
                <a:ea typeface="Nobile" pitchFamily="34" charset="-122"/>
                <a:cs typeface="Nobile" pitchFamily="34" charset="-120"/>
              </a:rPr>
              <a:t>We will create self-tuning algorithms. Weighting factors will refine based on correlation. We will adjust to new threats.</a:t>
            </a:r>
            <a:endParaRPr lang="en-US" sz="1700" dirty="0"/>
          </a:p>
        </p:txBody>
      </p:sp>
      <p:sp>
        <p:nvSpPr>
          <p:cNvPr id="13" name="Text 10"/>
          <p:cNvSpPr/>
          <p:nvPr/>
        </p:nvSpPr>
        <p:spPr>
          <a:xfrm>
            <a:off x="6242447" y="6944201"/>
            <a:ext cx="7631906" cy="691039"/>
          </a:xfrm>
          <a:prstGeom prst="rect">
            <a:avLst/>
          </a:prstGeom>
          <a:noFill/>
          <a:ln/>
        </p:spPr>
        <p:txBody>
          <a:bodyPr wrap="square" lIns="0" tIns="0" rIns="0" bIns="0" rtlCol="0" anchor="t"/>
          <a:lstStyle/>
          <a:p>
            <a:pPr marL="0" indent="0" algn="l">
              <a:lnSpc>
                <a:spcPts val="2700"/>
              </a:lnSpc>
              <a:buNone/>
            </a:pPr>
            <a:r>
              <a:rPr lang="en-US" sz="1700" dirty="0">
                <a:solidFill>
                  <a:srgbClr val="405449"/>
                </a:solidFill>
                <a:latin typeface="Nobile" pitchFamily="34" charset="0"/>
                <a:ea typeface="Nobile" pitchFamily="34" charset="-122"/>
                <a:cs typeface="Nobile" pitchFamily="34" charset="-120"/>
              </a:rPr>
              <a:t>We are researching privacy, behavioral indicators, and organizational culture.</a:t>
            </a:r>
            <a:endParaRPr lang="en-US" sz="17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66882" y="602456"/>
            <a:ext cx="5477947" cy="684728"/>
          </a:xfrm>
          <a:prstGeom prst="rect">
            <a:avLst/>
          </a:prstGeom>
          <a:noFill/>
          <a:ln/>
        </p:spPr>
        <p:txBody>
          <a:bodyPr wrap="none" lIns="0" tIns="0" rIns="0" bIns="0" rtlCol="0" anchor="t"/>
          <a:lstStyle/>
          <a:p>
            <a:pPr marL="0" indent="0" algn="l">
              <a:lnSpc>
                <a:spcPts val="5350"/>
              </a:lnSpc>
              <a:buNone/>
            </a:pPr>
            <a:r>
              <a:rPr lang="en-US" sz="4300" b="1" dirty="0">
                <a:solidFill>
                  <a:srgbClr val="3B4540"/>
                </a:solidFill>
                <a:latin typeface="Fraunces Extra Bold" pitchFamily="34" charset="0"/>
                <a:ea typeface="Fraunces Extra Bold" pitchFamily="34" charset="-122"/>
                <a:cs typeface="Fraunces Extra Bold" pitchFamily="34" charset="-120"/>
              </a:rPr>
              <a:t>Demo</a:t>
            </a:r>
            <a:endParaRPr lang="en-US" sz="4300" dirty="0"/>
          </a:p>
        </p:txBody>
      </p:sp>
      <p:pic>
        <p:nvPicPr>
          <p:cNvPr id="3" name="Image 0" descr="preencoded.png"/>
          <p:cNvPicPr>
            <a:picLocks noChangeAspect="1"/>
          </p:cNvPicPr>
          <p:nvPr/>
        </p:nvPicPr>
        <p:blipFill>
          <a:blip r:embed="rId3"/>
          <a:stretch>
            <a:fillRect/>
          </a:stretch>
        </p:blipFill>
        <p:spPr>
          <a:xfrm>
            <a:off x="766882" y="1862257"/>
            <a:ext cx="5326737" cy="5125641"/>
          </a:xfrm>
          <a:prstGeom prst="rect">
            <a:avLst/>
          </a:prstGeom>
        </p:spPr>
      </p:pic>
      <p:pic>
        <p:nvPicPr>
          <p:cNvPr id="4" name="Image 1" descr="preencoded.png"/>
          <p:cNvPicPr>
            <a:picLocks noChangeAspect="1"/>
          </p:cNvPicPr>
          <p:nvPr/>
        </p:nvPicPr>
        <p:blipFill>
          <a:blip r:embed="rId4"/>
          <a:stretch>
            <a:fillRect/>
          </a:stretch>
        </p:blipFill>
        <p:spPr>
          <a:xfrm>
            <a:off x="6635829" y="1862257"/>
            <a:ext cx="7235190" cy="3911560"/>
          </a:xfrm>
          <a:prstGeom prst="rect">
            <a:avLst/>
          </a:prstGeom>
        </p:spPr>
      </p:pic>
      <p:sp>
        <p:nvSpPr>
          <p:cNvPr id="5" name="Text 1"/>
          <p:cNvSpPr/>
          <p:nvPr/>
        </p:nvSpPr>
        <p:spPr>
          <a:xfrm>
            <a:off x="6635829" y="6020276"/>
            <a:ext cx="7235190" cy="350520"/>
          </a:xfrm>
          <a:prstGeom prst="rect">
            <a:avLst/>
          </a:prstGeom>
          <a:noFill/>
          <a:ln/>
        </p:spPr>
        <p:txBody>
          <a:bodyPr wrap="none" lIns="0" tIns="0" rIns="0" bIns="0" rtlCol="0" anchor="t"/>
          <a:lstStyle/>
          <a:p>
            <a:pPr marL="0" indent="0" algn="l">
              <a:lnSpc>
                <a:spcPts val="2750"/>
              </a:lnSpc>
              <a:buNone/>
            </a:pPr>
            <a:endParaRPr lang="en-US" sz="1700" dirty="0"/>
          </a:p>
        </p:txBody>
      </p:sp>
      <p:sp>
        <p:nvSpPr>
          <p:cNvPr id="6" name="Text 2"/>
          <p:cNvSpPr/>
          <p:nvPr/>
        </p:nvSpPr>
        <p:spPr>
          <a:xfrm>
            <a:off x="766882" y="7480816"/>
            <a:ext cx="13096637" cy="350520"/>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86790" y="2362200"/>
            <a:ext cx="3512820" cy="3505200"/>
          </a:xfrm>
          <a:prstGeom prst="rect">
            <a:avLst/>
          </a:prstGeom>
        </p:spPr>
      </p:pic>
      <p:sp>
        <p:nvSpPr>
          <p:cNvPr id="4" name="Text 0"/>
          <p:cNvSpPr/>
          <p:nvPr/>
        </p:nvSpPr>
        <p:spPr>
          <a:xfrm>
            <a:off x="6280190" y="176462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Neelaka Nilakshana</a:t>
            </a:r>
            <a:endParaRPr lang="en-US" sz="4450" dirty="0"/>
          </a:p>
        </p:txBody>
      </p:sp>
      <p:sp>
        <p:nvSpPr>
          <p:cNvPr id="5" name="Text 1"/>
          <p:cNvSpPr/>
          <p:nvPr/>
        </p:nvSpPr>
        <p:spPr>
          <a:xfrm>
            <a:off x="6280190" y="2813566"/>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3B4540"/>
                </a:solidFill>
                <a:latin typeface="Fraunces Extra Bold" pitchFamily="34" charset="0"/>
                <a:ea typeface="Fraunces Extra Bold" pitchFamily="34" charset="-122"/>
                <a:cs typeface="Fraunces Extra Bold" pitchFamily="34" charset="-120"/>
              </a:rPr>
              <a:t>IT21175602Results &amp; Performance Metrics</a:t>
            </a:r>
            <a:endParaRPr lang="en-US" sz="3550" dirty="0"/>
          </a:p>
        </p:txBody>
      </p:sp>
      <p:sp>
        <p:nvSpPr>
          <p:cNvPr id="6" name="Text 2"/>
          <p:cNvSpPr/>
          <p:nvPr/>
        </p:nvSpPr>
        <p:spPr>
          <a:xfrm>
            <a:off x="6280190" y="4287679"/>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H.A.N Nilakshana</a:t>
            </a:r>
            <a:endParaRPr lang="en-US" sz="2650" dirty="0"/>
          </a:p>
        </p:txBody>
      </p:sp>
      <p:sp>
        <p:nvSpPr>
          <p:cNvPr id="7" name="Text 3"/>
          <p:cNvSpPr/>
          <p:nvPr/>
        </p:nvSpPr>
        <p:spPr>
          <a:xfrm>
            <a:off x="6280190" y="5053132"/>
            <a:ext cx="7556421" cy="708660"/>
          </a:xfrm>
          <a:prstGeom prst="rect">
            <a:avLst/>
          </a:prstGeom>
          <a:noFill/>
          <a:ln/>
        </p:spPr>
        <p:txBody>
          <a:bodyPr wrap="squar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BSc (Hons) in information Technology Specializing in cyber security</a:t>
            </a:r>
            <a:endParaRPr lang="en-US" sz="2200" dirty="0"/>
          </a:p>
        </p:txBody>
      </p:sp>
      <p:sp>
        <p:nvSpPr>
          <p:cNvPr id="8" name="Text 4"/>
          <p:cNvSpPr/>
          <p:nvPr/>
        </p:nvSpPr>
        <p:spPr>
          <a:xfrm>
            <a:off x="6280190" y="610195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Anonymity Detection &amp; URL blocking and browser security</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90655"/>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Anonymity Detection &amp; URL blocking and browser security</a:t>
            </a:r>
            <a:endParaRPr lang="en-US" sz="4450" dirty="0"/>
          </a:p>
        </p:txBody>
      </p:sp>
      <p:sp>
        <p:nvSpPr>
          <p:cNvPr id="4" name="Text 1"/>
          <p:cNvSpPr/>
          <p:nvPr/>
        </p:nvSpPr>
        <p:spPr>
          <a:xfrm>
            <a:off x="793790" y="604837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Component 3 provides comprehensive security and identity verification. It is a vital layer of our Data Loss Prevention (DLP) solution. This component enforces secure access. It continuously monitors user activity for suspicious behavior.</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Evolving Authentication &amp; Monitoring Challenges</a:t>
            </a:r>
            <a:endParaRPr lang="en-US" sz="4450" dirty="0"/>
          </a:p>
        </p:txBody>
      </p:sp>
      <p:sp>
        <p:nvSpPr>
          <p:cNvPr id="3" name="Text 1"/>
          <p:cNvSpPr/>
          <p:nvPr/>
        </p:nvSpPr>
        <p:spPr>
          <a:xfrm>
            <a:off x="793790" y="3807143"/>
            <a:ext cx="3978116" cy="708660"/>
          </a:xfrm>
          <a:prstGeom prst="rect">
            <a:avLst/>
          </a:prstGeom>
          <a:noFill/>
          <a:ln/>
        </p:spPr>
        <p:txBody>
          <a:bodyPr wrap="squar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Traditional Authentication Weakness</a:t>
            </a:r>
            <a:endParaRPr lang="en-US" sz="2200" dirty="0"/>
          </a:p>
        </p:txBody>
      </p:sp>
      <p:sp>
        <p:nvSpPr>
          <p:cNvPr id="4" name="Text 2"/>
          <p:cNvSpPr/>
          <p:nvPr/>
        </p:nvSpPr>
        <p:spPr>
          <a:xfrm>
            <a:off x="793790" y="4742617"/>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Password-only systems are vulnerable to credential theft. Breaches often involve stolen credentials.</a:t>
            </a:r>
            <a:endParaRPr lang="en-US" sz="1750" dirty="0"/>
          </a:p>
        </p:txBody>
      </p:sp>
      <p:sp>
        <p:nvSpPr>
          <p:cNvPr id="5" name="Text 3"/>
          <p:cNvSpPr/>
          <p:nvPr/>
        </p:nvSpPr>
        <p:spPr>
          <a:xfrm>
            <a:off x="5332928" y="3807143"/>
            <a:ext cx="3626763"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Sophistication of Attacks</a:t>
            </a:r>
            <a:endParaRPr lang="en-US" sz="2200" dirty="0"/>
          </a:p>
        </p:txBody>
      </p:sp>
      <p:sp>
        <p:nvSpPr>
          <p:cNvPr id="6" name="Text 4"/>
          <p:cNvSpPr/>
          <p:nvPr/>
        </p:nvSpPr>
        <p:spPr>
          <a:xfrm>
            <a:off x="5332928" y="4388287"/>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Credential stuffing and phishing techniques are on the rise. Insider threats require constant vigilance and behavioral monitoring.</a:t>
            </a:r>
            <a:endParaRPr lang="en-US" sz="1750" dirty="0"/>
          </a:p>
        </p:txBody>
      </p:sp>
      <p:sp>
        <p:nvSpPr>
          <p:cNvPr id="7" name="Text 5"/>
          <p:cNvSpPr/>
          <p:nvPr/>
        </p:nvSpPr>
        <p:spPr>
          <a:xfrm>
            <a:off x="9872067" y="38071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Our Innovation</a:t>
            </a:r>
            <a:endParaRPr lang="en-US" sz="2200" dirty="0"/>
          </a:p>
        </p:txBody>
      </p:sp>
      <p:sp>
        <p:nvSpPr>
          <p:cNvPr id="8" name="Text 6"/>
          <p:cNvSpPr/>
          <p:nvPr/>
        </p:nvSpPr>
        <p:spPr>
          <a:xfrm>
            <a:off x="9872067" y="4388287"/>
            <a:ext cx="3978116"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We provide multi-factor authentication with biometrics. Also, we give continuous activity monitoring to detect abnormal usage.</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1275040"/>
            <a:ext cx="602873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Functional workflow</a:t>
            </a:r>
            <a:endParaRPr lang="en-US" sz="4450" dirty="0"/>
          </a:p>
        </p:txBody>
      </p:sp>
      <p:pic>
        <p:nvPicPr>
          <p:cNvPr id="3" name="Image 0" descr="preencoded.png"/>
          <p:cNvPicPr>
            <a:picLocks noChangeAspect="1"/>
          </p:cNvPicPr>
          <p:nvPr/>
        </p:nvPicPr>
        <p:blipFill>
          <a:blip r:embed="rId3"/>
          <a:stretch>
            <a:fillRect/>
          </a:stretch>
        </p:blipFill>
        <p:spPr>
          <a:xfrm>
            <a:off x="793790" y="2437448"/>
            <a:ext cx="13042821" cy="451699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964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Enhanced Authentication Architecture</a:t>
            </a:r>
            <a:endParaRPr lang="en-US" sz="4450" dirty="0"/>
          </a:p>
        </p:txBody>
      </p:sp>
      <p:sp>
        <p:nvSpPr>
          <p:cNvPr id="4" name="Shape 1"/>
          <p:cNvSpPr/>
          <p:nvPr/>
        </p:nvSpPr>
        <p:spPr>
          <a:xfrm>
            <a:off x="793790" y="2942511"/>
            <a:ext cx="510302" cy="510302"/>
          </a:xfrm>
          <a:prstGeom prst="roundRect">
            <a:avLst>
              <a:gd name="adj" fmla="val 40005"/>
            </a:avLst>
          </a:prstGeom>
          <a:solidFill>
            <a:srgbClr val="E8F3E8"/>
          </a:solidFill>
          <a:ln/>
        </p:spPr>
      </p:sp>
      <p:sp>
        <p:nvSpPr>
          <p:cNvPr id="5" name="Text 2"/>
          <p:cNvSpPr/>
          <p:nvPr/>
        </p:nvSpPr>
        <p:spPr>
          <a:xfrm>
            <a:off x="878860" y="298501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1530906" y="2942511"/>
            <a:ext cx="2927747"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Multi-Layer Authentication</a:t>
            </a:r>
            <a:endParaRPr lang="en-US" sz="2200" dirty="0"/>
          </a:p>
        </p:txBody>
      </p:sp>
      <p:sp>
        <p:nvSpPr>
          <p:cNvPr id="7" name="Text 4"/>
          <p:cNvSpPr/>
          <p:nvPr/>
        </p:nvSpPr>
        <p:spPr>
          <a:xfrm>
            <a:off x="1530906" y="3787259"/>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Our system requires DLP login. It features facial recognition verification and integrates with organizational systems.</a:t>
            </a:r>
            <a:endParaRPr lang="en-US" sz="1750" dirty="0"/>
          </a:p>
        </p:txBody>
      </p:sp>
      <p:sp>
        <p:nvSpPr>
          <p:cNvPr id="8" name="Shape 5"/>
          <p:cNvSpPr/>
          <p:nvPr/>
        </p:nvSpPr>
        <p:spPr>
          <a:xfrm>
            <a:off x="4685467" y="2942511"/>
            <a:ext cx="510302" cy="510302"/>
          </a:xfrm>
          <a:prstGeom prst="roundRect">
            <a:avLst>
              <a:gd name="adj" fmla="val 40005"/>
            </a:avLst>
          </a:prstGeom>
          <a:solidFill>
            <a:srgbClr val="E8F3E8"/>
          </a:solidFill>
          <a:ln/>
        </p:spPr>
      </p:sp>
      <p:sp>
        <p:nvSpPr>
          <p:cNvPr id="9" name="Text 6"/>
          <p:cNvSpPr/>
          <p:nvPr/>
        </p:nvSpPr>
        <p:spPr>
          <a:xfrm>
            <a:off x="4770537" y="298501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0" name="Text 7"/>
          <p:cNvSpPr/>
          <p:nvPr/>
        </p:nvSpPr>
        <p:spPr>
          <a:xfrm>
            <a:off x="5422583" y="2942511"/>
            <a:ext cx="2927747"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Facial Recognition Security</a:t>
            </a:r>
            <a:endParaRPr lang="en-US" sz="2200" dirty="0"/>
          </a:p>
        </p:txBody>
      </p:sp>
      <p:sp>
        <p:nvSpPr>
          <p:cNvPr id="11" name="Text 8"/>
          <p:cNvSpPr/>
          <p:nvPr/>
        </p:nvSpPr>
        <p:spPr>
          <a:xfrm>
            <a:off x="5422583" y="3787259"/>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system uses webcam capture. It also uses biometric comparison and liveness detection to prevent spoofing.</a:t>
            </a:r>
            <a:endParaRPr lang="en-US" sz="1750" dirty="0"/>
          </a:p>
        </p:txBody>
      </p:sp>
      <p:sp>
        <p:nvSpPr>
          <p:cNvPr id="12" name="Shape 9"/>
          <p:cNvSpPr/>
          <p:nvPr/>
        </p:nvSpPr>
        <p:spPr>
          <a:xfrm>
            <a:off x="793790" y="6083737"/>
            <a:ext cx="510302" cy="510302"/>
          </a:xfrm>
          <a:prstGeom prst="roundRect">
            <a:avLst>
              <a:gd name="adj" fmla="val 40005"/>
            </a:avLst>
          </a:prstGeom>
          <a:solidFill>
            <a:srgbClr val="E8F3E8"/>
          </a:solidFill>
          <a:ln/>
        </p:spPr>
      </p:sp>
      <p:sp>
        <p:nvSpPr>
          <p:cNvPr id="13" name="Text 10"/>
          <p:cNvSpPr/>
          <p:nvPr/>
        </p:nvSpPr>
        <p:spPr>
          <a:xfrm>
            <a:off x="878860" y="612624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4" name="Text 11"/>
          <p:cNvSpPr/>
          <p:nvPr/>
        </p:nvSpPr>
        <p:spPr>
          <a:xfrm>
            <a:off x="1530906" y="6083737"/>
            <a:ext cx="390560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Suspicious Access Controls</a:t>
            </a:r>
            <a:endParaRPr lang="en-US" sz="2200" dirty="0"/>
          </a:p>
        </p:txBody>
      </p:sp>
      <p:sp>
        <p:nvSpPr>
          <p:cNvPr id="15" name="Text 12"/>
          <p:cNvSpPr/>
          <p:nvPr/>
        </p:nvSpPr>
        <p:spPr>
          <a:xfrm>
            <a:off x="1530906" y="6574155"/>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Automated account locking occurs after failed attempts. The security team receives notifications with evidence.</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5716"/>
            <a:ext cx="1173611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Comprehensive User Activity Monitoring</a:t>
            </a:r>
            <a:endParaRPr lang="en-US" sz="4450" dirty="0"/>
          </a:p>
        </p:txBody>
      </p:sp>
      <p:pic>
        <p:nvPicPr>
          <p:cNvPr id="4" name="Image 1" descr="preencoded.png"/>
          <p:cNvPicPr>
            <a:picLocks noChangeAspect="1"/>
          </p:cNvPicPr>
          <p:nvPr/>
        </p:nvPicPr>
        <p:blipFill>
          <a:blip r:embed="rId4"/>
          <a:stretch>
            <a:fillRect/>
          </a:stretch>
        </p:blipFill>
        <p:spPr>
          <a:xfrm>
            <a:off x="793790" y="4874657"/>
            <a:ext cx="566976" cy="566976"/>
          </a:xfrm>
          <a:prstGeom prst="rect">
            <a:avLst/>
          </a:prstGeom>
        </p:spPr>
      </p:pic>
      <p:sp>
        <p:nvSpPr>
          <p:cNvPr id="5" name="Text 1"/>
          <p:cNvSpPr/>
          <p:nvPr/>
        </p:nvSpPr>
        <p:spPr>
          <a:xfrm>
            <a:off x="793790" y="5668447"/>
            <a:ext cx="3130868"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Clipboard Monitoring</a:t>
            </a:r>
            <a:endParaRPr lang="en-US" sz="2200" dirty="0"/>
          </a:p>
        </p:txBody>
      </p:sp>
      <p:sp>
        <p:nvSpPr>
          <p:cNvPr id="6" name="Text 2"/>
          <p:cNvSpPr/>
          <p:nvPr/>
        </p:nvSpPr>
        <p:spPr>
          <a:xfrm>
            <a:off x="793790" y="6158865"/>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Captures clipboard content. Identifies sensitive data, blocking exfiltration.</a:t>
            </a:r>
            <a:endParaRPr lang="en-US" sz="1750" dirty="0"/>
          </a:p>
        </p:txBody>
      </p:sp>
      <p:pic>
        <p:nvPicPr>
          <p:cNvPr id="7" name="Image 2" descr="preencoded.png"/>
          <p:cNvPicPr>
            <a:picLocks noChangeAspect="1"/>
          </p:cNvPicPr>
          <p:nvPr/>
        </p:nvPicPr>
        <p:blipFill>
          <a:blip r:embed="rId5"/>
          <a:stretch>
            <a:fillRect/>
          </a:stretch>
        </p:blipFill>
        <p:spPr>
          <a:xfrm>
            <a:off x="5254704" y="4874657"/>
            <a:ext cx="566976" cy="566976"/>
          </a:xfrm>
          <a:prstGeom prst="rect">
            <a:avLst/>
          </a:prstGeom>
        </p:spPr>
      </p:pic>
      <p:sp>
        <p:nvSpPr>
          <p:cNvPr id="8" name="Text 3"/>
          <p:cNvSpPr/>
          <p:nvPr/>
        </p:nvSpPr>
        <p:spPr>
          <a:xfrm>
            <a:off x="5254704" y="5668447"/>
            <a:ext cx="3471386"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Screenshot Surveillance</a:t>
            </a:r>
            <a:endParaRPr lang="en-US" sz="2200" dirty="0"/>
          </a:p>
        </p:txBody>
      </p:sp>
      <p:sp>
        <p:nvSpPr>
          <p:cNvPr id="9" name="Text 4"/>
          <p:cNvSpPr/>
          <p:nvPr/>
        </p:nvSpPr>
        <p:spPr>
          <a:xfrm>
            <a:off x="5254704" y="6158865"/>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Periodic screenshot capture analyzes images for sensitive information.</a:t>
            </a:r>
            <a:endParaRPr lang="en-US" sz="1750" dirty="0"/>
          </a:p>
        </p:txBody>
      </p:sp>
      <p:pic>
        <p:nvPicPr>
          <p:cNvPr id="10" name="Image 3" descr="preencoded.png"/>
          <p:cNvPicPr>
            <a:picLocks noChangeAspect="1"/>
          </p:cNvPicPr>
          <p:nvPr/>
        </p:nvPicPr>
        <p:blipFill>
          <a:blip r:embed="rId6"/>
          <a:stretch>
            <a:fillRect/>
          </a:stretch>
        </p:blipFill>
        <p:spPr>
          <a:xfrm>
            <a:off x="9715738" y="4874657"/>
            <a:ext cx="566976" cy="566976"/>
          </a:xfrm>
          <a:prstGeom prst="rect">
            <a:avLst/>
          </a:prstGeom>
        </p:spPr>
      </p:pic>
      <p:sp>
        <p:nvSpPr>
          <p:cNvPr id="11" name="Text 5"/>
          <p:cNvSpPr/>
          <p:nvPr/>
        </p:nvSpPr>
        <p:spPr>
          <a:xfrm>
            <a:off x="9715738" y="5668447"/>
            <a:ext cx="4120753"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Anonymity Login Attempts Monitoring</a:t>
            </a:r>
            <a:endParaRPr lang="en-US" sz="2200" dirty="0"/>
          </a:p>
        </p:txBody>
      </p:sp>
      <p:sp>
        <p:nvSpPr>
          <p:cNvPr id="12" name="Text 6"/>
          <p:cNvSpPr/>
          <p:nvPr/>
        </p:nvSpPr>
        <p:spPr>
          <a:xfrm>
            <a:off x="9715738" y="6513195"/>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Identify abnormal login attempts using face id.</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811768"/>
            <a:ext cx="11340108"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Authentication &amp; Monitoring Workflow</a:t>
            </a:r>
            <a:endParaRPr lang="en-US" sz="4450" dirty="0"/>
          </a:p>
        </p:txBody>
      </p:sp>
      <p:pic>
        <p:nvPicPr>
          <p:cNvPr id="3" name="Image 0" descr="preencoded.png"/>
          <p:cNvPicPr>
            <a:picLocks noChangeAspect="1"/>
          </p:cNvPicPr>
          <p:nvPr/>
        </p:nvPicPr>
        <p:blipFill>
          <a:blip r:embed="rId3"/>
          <a:stretch>
            <a:fillRect/>
          </a:stretch>
        </p:blipFill>
        <p:spPr>
          <a:xfrm>
            <a:off x="793790" y="1974175"/>
            <a:ext cx="1134070" cy="1360884"/>
          </a:xfrm>
          <a:prstGeom prst="rect">
            <a:avLst/>
          </a:prstGeom>
        </p:spPr>
      </p:pic>
      <p:sp>
        <p:nvSpPr>
          <p:cNvPr id="4" name="Text 1"/>
          <p:cNvSpPr/>
          <p:nvPr/>
        </p:nvSpPr>
        <p:spPr>
          <a:xfrm>
            <a:off x="2268022" y="22009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Initialization</a:t>
            </a:r>
            <a:endParaRPr lang="en-US" sz="2200" dirty="0"/>
          </a:p>
        </p:txBody>
      </p:sp>
      <p:sp>
        <p:nvSpPr>
          <p:cNvPr id="5" name="Text 2"/>
          <p:cNvSpPr/>
          <p:nvPr/>
        </p:nvSpPr>
        <p:spPr>
          <a:xfrm>
            <a:off x="2268022" y="2691408"/>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DLP agent starts at system boot. Authentication is required.</a:t>
            </a:r>
            <a:endParaRPr lang="en-US" sz="1750" dirty="0"/>
          </a:p>
        </p:txBody>
      </p:sp>
      <p:pic>
        <p:nvPicPr>
          <p:cNvPr id="6" name="Image 1" descr="preencoded.png"/>
          <p:cNvPicPr>
            <a:picLocks noChangeAspect="1"/>
          </p:cNvPicPr>
          <p:nvPr/>
        </p:nvPicPr>
        <p:blipFill>
          <a:blip r:embed="rId4"/>
          <a:stretch>
            <a:fillRect/>
          </a:stretch>
        </p:blipFill>
        <p:spPr>
          <a:xfrm>
            <a:off x="793790" y="3335060"/>
            <a:ext cx="1134070" cy="1360884"/>
          </a:xfrm>
          <a:prstGeom prst="rect">
            <a:avLst/>
          </a:prstGeom>
        </p:spPr>
      </p:pic>
      <p:sp>
        <p:nvSpPr>
          <p:cNvPr id="7" name="Text 3"/>
          <p:cNvSpPr/>
          <p:nvPr/>
        </p:nvSpPr>
        <p:spPr>
          <a:xfrm>
            <a:off x="2268022" y="35618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Authentication</a:t>
            </a:r>
            <a:endParaRPr lang="en-US" sz="2200" dirty="0"/>
          </a:p>
        </p:txBody>
      </p:sp>
      <p:sp>
        <p:nvSpPr>
          <p:cNvPr id="8" name="Text 4"/>
          <p:cNvSpPr/>
          <p:nvPr/>
        </p:nvSpPr>
        <p:spPr>
          <a:xfrm>
            <a:off x="2268022" y="4052292"/>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system validates user credentials and face id. Then, it checks status.</a:t>
            </a:r>
            <a:endParaRPr lang="en-US" sz="1750" dirty="0"/>
          </a:p>
        </p:txBody>
      </p:sp>
      <p:pic>
        <p:nvPicPr>
          <p:cNvPr id="9" name="Image 2" descr="preencoded.png"/>
          <p:cNvPicPr>
            <a:picLocks noChangeAspect="1"/>
          </p:cNvPicPr>
          <p:nvPr/>
        </p:nvPicPr>
        <p:blipFill>
          <a:blip r:embed="rId5"/>
          <a:stretch>
            <a:fillRect/>
          </a:stretch>
        </p:blipFill>
        <p:spPr>
          <a:xfrm>
            <a:off x="793790" y="4695944"/>
            <a:ext cx="1134070" cy="1360884"/>
          </a:xfrm>
          <a:prstGeom prst="rect">
            <a:avLst/>
          </a:prstGeom>
        </p:spPr>
      </p:pic>
      <p:sp>
        <p:nvSpPr>
          <p:cNvPr id="10" name="Text 5"/>
          <p:cNvSpPr/>
          <p:nvPr/>
        </p:nvSpPr>
        <p:spPr>
          <a:xfrm>
            <a:off x="2268022" y="4922758"/>
            <a:ext cx="3368040"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Continuous Monitoring</a:t>
            </a:r>
            <a:endParaRPr lang="en-US" sz="2200" dirty="0"/>
          </a:p>
        </p:txBody>
      </p:sp>
      <p:sp>
        <p:nvSpPr>
          <p:cNvPr id="11" name="Text 6"/>
          <p:cNvSpPr/>
          <p:nvPr/>
        </p:nvSpPr>
        <p:spPr>
          <a:xfrm>
            <a:off x="2268022" y="5413177"/>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Background services monitor user activities with event triggers.</a:t>
            </a:r>
            <a:endParaRPr lang="en-US" sz="1750" dirty="0"/>
          </a:p>
        </p:txBody>
      </p:sp>
      <p:pic>
        <p:nvPicPr>
          <p:cNvPr id="12" name="Image 3" descr="preencoded.png"/>
          <p:cNvPicPr>
            <a:picLocks noChangeAspect="1"/>
          </p:cNvPicPr>
          <p:nvPr/>
        </p:nvPicPr>
        <p:blipFill>
          <a:blip r:embed="rId6"/>
          <a:stretch>
            <a:fillRect/>
          </a:stretch>
        </p:blipFill>
        <p:spPr>
          <a:xfrm>
            <a:off x="793790" y="6056828"/>
            <a:ext cx="1134070" cy="1360884"/>
          </a:xfrm>
          <a:prstGeom prst="rect">
            <a:avLst/>
          </a:prstGeom>
        </p:spPr>
      </p:pic>
      <p:sp>
        <p:nvSpPr>
          <p:cNvPr id="13" name="Text 7"/>
          <p:cNvSpPr/>
          <p:nvPr/>
        </p:nvSpPr>
        <p:spPr>
          <a:xfrm>
            <a:off x="2268022" y="62836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Alert &amp; Response</a:t>
            </a:r>
            <a:endParaRPr lang="en-US" sz="2200" dirty="0"/>
          </a:p>
        </p:txBody>
      </p:sp>
      <p:sp>
        <p:nvSpPr>
          <p:cNvPr id="14" name="Text 8"/>
          <p:cNvSpPr/>
          <p:nvPr/>
        </p:nvSpPr>
        <p:spPr>
          <a:xfrm>
            <a:off x="2268022" y="6774061"/>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Real-time notifications alert security. Violations are blocked.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9966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Agenda</a:t>
            </a:r>
            <a:endParaRPr lang="en-US" sz="4450" dirty="0"/>
          </a:p>
        </p:txBody>
      </p:sp>
      <p:sp>
        <p:nvSpPr>
          <p:cNvPr id="3" name="Shape 1"/>
          <p:cNvSpPr/>
          <p:nvPr/>
        </p:nvSpPr>
        <p:spPr>
          <a:xfrm>
            <a:off x="793790" y="2517219"/>
            <a:ext cx="510302" cy="510302"/>
          </a:xfrm>
          <a:prstGeom prst="roundRect">
            <a:avLst>
              <a:gd name="adj" fmla="val 40005"/>
            </a:avLst>
          </a:prstGeom>
          <a:solidFill>
            <a:srgbClr val="E8F3E8"/>
          </a:solidFill>
          <a:ln/>
        </p:spPr>
      </p:sp>
      <p:sp>
        <p:nvSpPr>
          <p:cNvPr id="4" name="Text 2"/>
          <p:cNvSpPr/>
          <p:nvPr/>
        </p:nvSpPr>
        <p:spPr>
          <a:xfrm>
            <a:off x="878860" y="2559725"/>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5" name="Text 3"/>
          <p:cNvSpPr/>
          <p:nvPr/>
        </p:nvSpPr>
        <p:spPr>
          <a:xfrm>
            <a:off x="1530906" y="2517219"/>
            <a:ext cx="3788450"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Introduction &amp; Motivation</a:t>
            </a:r>
            <a:endParaRPr lang="en-US" sz="2200" dirty="0"/>
          </a:p>
        </p:txBody>
      </p:sp>
      <p:sp>
        <p:nvSpPr>
          <p:cNvPr id="6" name="Text 4"/>
          <p:cNvSpPr/>
          <p:nvPr/>
        </p:nvSpPr>
        <p:spPr>
          <a:xfrm>
            <a:off x="1530906" y="3007638"/>
            <a:ext cx="5670947"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Background and why a new DLP approach is needed.</a:t>
            </a:r>
            <a:endParaRPr lang="en-US" sz="1750" dirty="0"/>
          </a:p>
        </p:txBody>
      </p:sp>
      <p:sp>
        <p:nvSpPr>
          <p:cNvPr id="7" name="Shape 5"/>
          <p:cNvSpPr/>
          <p:nvPr/>
        </p:nvSpPr>
        <p:spPr>
          <a:xfrm>
            <a:off x="7428667" y="2517219"/>
            <a:ext cx="510302" cy="510302"/>
          </a:xfrm>
          <a:prstGeom prst="roundRect">
            <a:avLst>
              <a:gd name="adj" fmla="val 40005"/>
            </a:avLst>
          </a:prstGeom>
          <a:solidFill>
            <a:srgbClr val="E8F3E8"/>
          </a:solidFill>
          <a:ln/>
        </p:spPr>
      </p:sp>
      <p:sp>
        <p:nvSpPr>
          <p:cNvPr id="8" name="Text 6"/>
          <p:cNvSpPr/>
          <p:nvPr/>
        </p:nvSpPr>
        <p:spPr>
          <a:xfrm>
            <a:off x="7513737" y="2559725"/>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9" name="Text 7"/>
          <p:cNvSpPr/>
          <p:nvPr/>
        </p:nvSpPr>
        <p:spPr>
          <a:xfrm>
            <a:off x="8165783" y="2517219"/>
            <a:ext cx="449615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Research Problem &amp; Objectives</a:t>
            </a:r>
            <a:endParaRPr lang="en-US" sz="2200" dirty="0"/>
          </a:p>
        </p:txBody>
      </p:sp>
      <p:sp>
        <p:nvSpPr>
          <p:cNvPr id="10" name="Text 8"/>
          <p:cNvSpPr/>
          <p:nvPr/>
        </p:nvSpPr>
        <p:spPr>
          <a:xfrm>
            <a:off x="8165783" y="3007638"/>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Outlining the core issues and goals of our research.</a:t>
            </a:r>
            <a:endParaRPr lang="en-US" sz="1750" dirty="0"/>
          </a:p>
        </p:txBody>
      </p:sp>
      <p:sp>
        <p:nvSpPr>
          <p:cNvPr id="11" name="Shape 9"/>
          <p:cNvSpPr/>
          <p:nvPr/>
        </p:nvSpPr>
        <p:spPr>
          <a:xfrm>
            <a:off x="793790" y="4215408"/>
            <a:ext cx="510302" cy="510302"/>
          </a:xfrm>
          <a:prstGeom prst="roundRect">
            <a:avLst>
              <a:gd name="adj" fmla="val 40005"/>
            </a:avLst>
          </a:prstGeom>
          <a:solidFill>
            <a:srgbClr val="E8F3E8"/>
          </a:solidFill>
          <a:ln/>
        </p:spPr>
      </p:sp>
      <p:sp>
        <p:nvSpPr>
          <p:cNvPr id="12" name="Text 10"/>
          <p:cNvSpPr/>
          <p:nvPr/>
        </p:nvSpPr>
        <p:spPr>
          <a:xfrm>
            <a:off x="878860" y="425791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3" name="Text 11"/>
          <p:cNvSpPr/>
          <p:nvPr/>
        </p:nvSpPr>
        <p:spPr>
          <a:xfrm>
            <a:off x="1530906" y="4215408"/>
            <a:ext cx="4381381"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System Architecture Overview</a:t>
            </a:r>
            <a:endParaRPr lang="en-US" sz="2200" dirty="0"/>
          </a:p>
        </p:txBody>
      </p:sp>
      <p:sp>
        <p:nvSpPr>
          <p:cNvPr id="14" name="Text 12"/>
          <p:cNvSpPr/>
          <p:nvPr/>
        </p:nvSpPr>
        <p:spPr>
          <a:xfrm>
            <a:off x="1530906" y="4705826"/>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High-level view of the DLP system's structure.</a:t>
            </a:r>
            <a:endParaRPr lang="en-US" sz="1750" dirty="0"/>
          </a:p>
        </p:txBody>
      </p:sp>
      <p:sp>
        <p:nvSpPr>
          <p:cNvPr id="15" name="Shape 13"/>
          <p:cNvSpPr/>
          <p:nvPr/>
        </p:nvSpPr>
        <p:spPr>
          <a:xfrm>
            <a:off x="7428667" y="4215408"/>
            <a:ext cx="510302" cy="510302"/>
          </a:xfrm>
          <a:prstGeom prst="roundRect">
            <a:avLst>
              <a:gd name="adj" fmla="val 40005"/>
            </a:avLst>
          </a:prstGeom>
          <a:solidFill>
            <a:srgbClr val="E8F3E8"/>
          </a:solidFill>
          <a:ln/>
        </p:spPr>
      </p:sp>
      <p:sp>
        <p:nvSpPr>
          <p:cNvPr id="16" name="Text 14"/>
          <p:cNvSpPr/>
          <p:nvPr/>
        </p:nvSpPr>
        <p:spPr>
          <a:xfrm>
            <a:off x="7513737" y="425791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4</a:t>
            </a:r>
            <a:endParaRPr lang="en-US" sz="2650" dirty="0"/>
          </a:p>
        </p:txBody>
      </p:sp>
      <p:sp>
        <p:nvSpPr>
          <p:cNvPr id="17" name="Text 15"/>
          <p:cNvSpPr/>
          <p:nvPr/>
        </p:nvSpPr>
        <p:spPr>
          <a:xfrm>
            <a:off x="8165783" y="4215408"/>
            <a:ext cx="3398639"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Component Breakdown</a:t>
            </a:r>
            <a:endParaRPr lang="en-US" sz="2200" dirty="0"/>
          </a:p>
        </p:txBody>
      </p:sp>
      <p:sp>
        <p:nvSpPr>
          <p:cNvPr id="18" name="Text 16"/>
          <p:cNvSpPr/>
          <p:nvPr/>
        </p:nvSpPr>
        <p:spPr>
          <a:xfrm>
            <a:off x="8165783" y="4705826"/>
            <a:ext cx="5670947"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Deep dive into each module: data classification, risk scoring, authentication, and steganalyis.</a:t>
            </a:r>
            <a:endParaRPr lang="en-US" sz="1750" dirty="0"/>
          </a:p>
        </p:txBody>
      </p:sp>
      <p:sp>
        <p:nvSpPr>
          <p:cNvPr id="19" name="Shape 17"/>
          <p:cNvSpPr/>
          <p:nvPr/>
        </p:nvSpPr>
        <p:spPr>
          <a:xfrm>
            <a:off x="793790" y="5913596"/>
            <a:ext cx="510302" cy="510302"/>
          </a:xfrm>
          <a:prstGeom prst="roundRect">
            <a:avLst>
              <a:gd name="adj" fmla="val 40005"/>
            </a:avLst>
          </a:prstGeom>
          <a:solidFill>
            <a:srgbClr val="E8F3E8"/>
          </a:solidFill>
          <a:ln/>
        </p:spPr>
      </p:sp>
      <p:sp>
        <p:nvSpPr>
          <p:cNvPr id="20" name="Text 18"/>
          <p:cNvSpPr/>
          <p:nvPr/>
        </p:nvSpPr>
        <p:spPr>
          <a:xfrm>
            <a:off x="878860" y="595610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5</a:t>
            </a:r>
            <a:endParaRPr lang="en-US" sz="2650" dirty="0"/>
          </a:p>
        </p:txBody>
      </p:sp>
      <p:sp>
        <p:nvSpPr>
          <p:cNvPr id="21" name="Text 19"/>
          <p:cNvSpPr/>
          <p:nvPr/>
        </p:nvSpPr>
        <p:spPr>
          <a:xfrm>
            <a:off x="1530906" y="5913596"/>
            <a:ext cx="4590693"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Implementation &amp; Technologies</a:t>
            </a:r>
            <a:endParaRPr lang="en-US" sz="2200" dirty="0"/>
          </a:p>
        </p:txBody>
      </p:sp>
      <p:sp>
        <p:nvSpPr>
          <p:cNvPr id="22" name="Text 20"/>
          <p:cNvSpPr/>
          <p:nvPr/>
        </p:nvSpPr>
        <p:spPr>
          <a:xfrm>
            <a:off x="1530906" y="6404015"/>
            <a:ext cx="5670947"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Details of how the system was built, including tools and languages.</a:t>
            </a:r>
            <a:endParaRPr lang="en-US" sz="1750" dirty="0"/>
          </a:p>
        </p:txBody>
      </p:sp>
      <p:sp>
        <p:nvSpPr>
          <p:cNvPr id="23" name="Shape 21"/>
          <p:cNvSpPr/>
          <p:nvPr/>
        </p:nvSpPr>
        <p:spPr>
          <a:xfrm>
            <a:off x="7428667" y="5913596"/>
            <a:ext cx="510302" cy="510302"/>
          </a:xfrm>
          <a:prstGeom prst="roundRect">
            <a:avLst>
              <a:gd name="adj" fmla="val 40005"/>
            </a:avLst>
          </a:prstGeom>
          <a:solidFill>
            <a:srgbClr val="E8F3E8"/>
          </a:solidFill>
          <a:ln/>
        </p:spPr>
      </p:sp>
      <p:sp>
        <p:nvSpPr>
          <p:cNvPr id="24" name="Text 22"/>
          <p:cNvSpPr/>
          <p:nvPr/>
        </p:nvSpPr>
        <p:spPr>
          <a:xfrm>
            <a:off x="7513737" y="595610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6</a:t>
            </a:r>
            <a:endParaRPr lang="en-US" sz="2650" dirty="0"/>
          </a:p>
        </p:txBody>
      </p:sp>
      <p:sp>
        <p:nvSpPr>
          <p:cNvPr id="25" name="Text 23"/>
          <p:cNvSpPr/>
          <p:nvPr/>
        </p:nvSpPr>
        <p:spPr>
          <a:xfrm>
            <a:off x="8165783" y="591359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Demo &amp; Results</a:t>
            </a:r>
            <a:endParaRPr lang="en-US" sz="2200" dirty="0"/>
          </a:p>
        </p:txBody>
      </p:sp>
      <p:sp>
        <p:nvSpPr>
          <p:cNvPr id="26" name="Text 24"/>
          <p:cNvSpPr/>
          <p:nvPr/>
        </p:nvSpPr>
        <p:spPr>
          <a:xfrm>
            <a:off x="8165783" y="6404015"/>
            <a:ext cx="5670947"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 live demonstration and performance data of the DLP.</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7123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Under the Hood: Technical Architecture</a:t>
            </a:r>
            <a:endParaRPr lang="en-US" sz="4450" dirty="0"/>
          </a:p>
        </p:txBody>
      </p:sp>
      <p:sp>
        <p:nvSpPr>
          <p:cNvPr id="4" name="Shape 1"/>
          <p:cNvSpPr/>
          <p:nvPr/>
        </p:nvSpPr>
        <p:spPr>
          <a:xfrm>
            <a:off x="6280190" y="3028950"/>
            <a:ext cx="3664863" cy="2395657"/>
          </a:xfrm>
          <a:prstGeom prst="roundRect">
            <a:avLst>
              <a:gd name="adj" fmla="val 8521"/>
            </a:avLst>
          </a:prstGeom>
          <a:solidFill>
            <a:srgbClr val="E8F3E8"/>
          </a:solidFill>
          <a:ln/>
        </p:spPr>
      </p:sp>
      <p:sp>
        <p:nvSpPr>
          <p:cNvPr id="5" name="Text 2"/>
          <p:cNvSpPr/>
          <p:nvPr/>
        </p:nvSpPr>
        <p:spPr>
          <a:xfrm>
            <a:off x="6507004" y="325576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Agent Architecture</a:t>
            </a:r>
            <a:endParaRPr lang="en-US" sz="2200" dirty="0"/>
          </a:p>
        </p:txBody>
      </p:sp>
      <p:sp>
        <p:nvSpPr>
          <p:cNvPr id="6" name="Text 3"/>
          <p:cNvSpPr/>
          <p:nvPr/>
        </p:nvSpPr>
        <p:spPr>
          <a:xfrm>
            <a:off x="6507004" y="3746183"/>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Low-level integration with tamper resistance. It has minimal performance impact.</a:t>
            </a:r>
            <a:endParaRPr lang="en-US" sz="1750" dirty="0"/>
          </a:p>
        </p:txBody>
      </p:sp>
      <p:sp>
        <p:nvSpPr>
          <p:cNvPr id="7" name="Shape 4"/>
          <p:cNvSpPr/>
          <p:nvPr/>
        </p:nvSpPr>
        <p:spPr>
          <a:xfrm>
            <a:off x="10171867" y="3028950"/>
            <a:ext cx="3664863" cy="2395657"/>
          </a:xfrm>
          <a:prstGeom prst="roundRect">
            <a:avLst>
              <a:gd name="adj" fmla="val 8521"/>
            </a:avLst>
          </a:prstGeom>
          <a:solidFill>
            <a:srgbClr val="E8F3E8"/>
          </a:solidFill>
          <a:ln/>
        </p:spPr>
      </p:sp>
      <p:sp>
        <p:nvSpPr>
          <p:cNvPr id="8" name="Text 5"/>
          <p:cNvSpPr/>
          <p:nvPr/>
        </p:nvSpPr>
        <p:spPr>
          <a:xfrm>
            <a:off x="10398681" y="3255764"/>
            <a:ext cx="3211235"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Machine Learning Components</a:t>
            </a:r>
            <a:endParaRPr lang="en-US" sz="2200" dirty="0"/>
          </a:p>
        </p:txBody>
      </p:sp>
      <p:sp>
        <p:nvSpPr>
          <p:cNvPr id="9" name="Text 6"/>
          <p:cNvSpPr/>
          <p:nvPr/>
        </p:nvSpPr>
        <p:spPr>
          <a:xfrm>
            <a:off x="10398681" y="4100512"/>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Facial recognition uses CNNs. Anomaly detection has LSTM models.</a:t>
            </a:r>
            <a:endParaRPr lang="en-US" sz="1750" dirty="0"/>
          </a:p>
        </p:txBody>
      </p:sp>
      <p:sp>
        <p:nvSpPr>
          <p:cNvPr id="10" name="Shape 7"/>
          <p:cNvSpPr/>
          <p:nvPr/>
        </p:nvSpPr>
        <p:spPr>
          <a:xfrm>
            <a:off x="6280190" y="5651421"/>
            <a:ext cx="7556421" cy="1306949"/>
          </a:xfrm>
          <a:prstGeom prst="roundRect">
            <a:avLst>
              <a:gd name="adj" fmla="val 15620"/>
            </a:avLst>
          </a:prstGeom>
          <a:solidFill>
            <a:srgbClr val="E8F3E8"/>
          </a:solidFill>
          <a:ln/>
        </p:spPr>
      </p:sp>
      <p:sp>
        <p:nvSpPr>
          <p:cNvPr id="11" name="Text 8"/>
          <p:cNvSpPr/>
          <p:nvPr/>
        </p:nvSpPr>
        <p:spPr>
          <a:xfrm>
            <a:off x="6507004" y="5878235"/>
            <a:ext cx="3078480"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Security Mechanisms</a:t>
            </a:r>
            <a:endParaRPr lang="en-US" sz="2200" dirty="0"/>
          </a:p>
        </p:txBody>
      </p:sp>
      <p:sp>
        <p:nvSpPr>
          <p:cNvPr id="12" name="Text 9"/>
          <p:cNvSpPr/>
          <p:nvPr/>
        </p:nvSpPr>
        <p:spPr>
          <a:xfrm>
            <a:off x="6507004" y="6368653"/>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End-to-end encryption protects data. It verifies agent integrity.</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896660"/>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Advanced Phishing &amp; Malicious Site Protection</a:t>
            </a:r>
            <a:endParaRPr lang="en-US" sz="4450" dirty="0"/>
          </a:p>
        </p:txBody>
      </p:sp>
      <p:sp>
        <p:nvSpPr>
          <p:cNvPr id="3" name="Text 1"/>
          <p:cNvSpPr/>
          <p:nvPr/>
        </p:nvSpPr>
        <p:spPr>
          <a:xfrm>
            <a:off x="1107281" y="3646884"/>
            <a:ext cx="3585210" cy="354330"/>
          </a:xfrm>
          <a:prstGeom prst="rect">
            <a:avLst/>
          </a:prstGeom>
          <a:noFill/>
          <a:ln/>
        </p:spPr>
        <p:txBody>
          <a:bodyPr wrap="none" lIns="0" tIns="0" rIns="0" bIns="0" rtlCol="0" anchor="t"/>
          <a:lstStyle/>
          <a:p>
            <a:pPr marL="0" indent="0" algn="r">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Web Traffic Interception</a:t>
            </a:r>
            <a:endParaRPr lang="en-US" sz="2200" dirty="0"/>
          </a:p>
        </p:txBody>
      </p:sp>
      <p:pic>
        <p:nvPicPr>
          <p:cNvPr id="4" name="Image 0" descr="preencoded.png"/>
          <p:cNvPicPr>
            <a:picLocks noChangeAspect="1"/>
          </p:cNvPicPr>
          <p:nvPr/>
        </p:nvPicPr>
        <p:blipFill>
          <a:blip r:embed="rId3"/>
          <a:stretch>
            <a:fillRect/>
          </a:stretch>
        </p:blipFill>
        <p:spPr>
          <a:xfrm>
            <a:off x="5032653" y="2767846"/>
            <a:ext cx="4564975" cy="4564975"/>
          </a:xfrm>
          <a:prstGeom prst="rect">
            <a:avLst/>
          </a:prstGeom>
        </p:spPr>
      </p:pic>
      <p:sp>
        <p:nvSpPr>
          <p:cNvPr id="5" name="Text 2"/>
          <p:cNvSpPr/>
          <p:nvPr/>
        </p:nvSpPr>
        <p:spPr>
          <a:xfrm>
            <a:off x="6226731" y="3530918"/>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9937790" y="364688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Phishing Detection</a:t>
            </a:r>
            <a:endParaRPr lang="en-US" sz="2200" dirty="0"/>
          </a:p>
        </p:txBody>
      </p:sp>
      <p:pic>
        <p:nvPicPr>
          <p:cNvPr id="7" name="Image 1" descr="preencoded.png"/>
          <p:cNvPicPr>
            <a:picLocks noChangeAspect="1"/>
          </p:cNvPicPr>
          <p:nvPr/>
        </p:nvPicPr>
        <p:blipFill>
          <a:blip r:embed="rId4"/>
          <a:stretch>
            <a:fillRect/>
          </a:stretch>
        </p:blipFill>
        <p:spPr>
          <a:xfrm>
            <a:off x="5032653" y="2767846"/>
            <a:ext cx="4564975" cy="4564975"/>
          </a:xfrm>
          <a:prstGeom prst="rect">
            <a:avLst/>
          </a:prstGeom>
        </p:spPr>
      </p:pic>
      <p:sp>
        <p:nvSpPr>
          <p:cNvPr id="8" name="Text 4"/>
          <p:cNvSpPr/>
          <p:nvPr/>
        </p:nvSpPr>
        <p:spPr>
          <a:xfrm>
            <a:off x="8452604" y="3919418"/>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9" name="Text 5"/>
          <p:cNvSpPr/>
          <p:nvPr/>
        </p:nvSpPr>
        <p:spPr>
          <a:xfrm>
            <a:off x="9937790" y="6099453"/>
            <a:ext cx="3687604"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Machine Learning Models</a:t>
            </a:r>
            <a:endParaRPr lang="en-US" sz="2200" dirty="0"/>
          </a:p>
        </p:txBody>
      </p:sp>
      <p:pic>
        <p:nvPicPr>
          <p:cNvPr id="10" name="Image 2" descr="preencoded.png"/>
          <p:cNvPicPr>
            <a:picLocks noChangeAspect="1"/>
          </p:cNvPicPr>
          <p:nvPr/>
        </p:nvPicPr>
        <p:blipFill>
          <a:blip r:embed="rId5"/>
          <a:stretch>
            <a:fillRect/>
          </a:stretch>
        </p:blipFill>
        <p:spPr>
          <a:xfrm>
            <a:off x="5032653" y="2767846"/>
            <a:ext cx="4564975" cy="4564975"/>
          </a:xfrm>
          <a:prstGeom prst="rect">
            <a:avLst/>
          </a:prstGeom>
        </p:spPr>
      </p:pic>
      <p:sp>
        <p:nvSpPr>
          <p:cNvPr id="11" name="Text 6"/>
          <p:cNvSpPr/>
          <p:nvPr/>
        </p:nvSpPr>
        <p:spPr>
          <a:xfrm>
            <a:off x="8064103" y="6145292"/>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2" name="Text 7"/>
          <p:cNvSpPr/>
          <p:nvPr/>
        </p:nvSpPr>
        <p:spPr>
          <a:xfrm>
            <a:off x="918686" y="6099453"/>
            <a:ext cx="3773805" cy="354330"/>
          </a:xfrm>
          <a:prstGeom prst="rect">
            <a:avLst/>
          </a:prstGeom>
          <a:noFill/>
          <a:ln/>
        </p:spPr>
        <p:txBody>
          <a:bodyPr wrap="none" lIns="0" tIns="0" rIns="0" bIns="0" rtlCol="0" anchor="t"/>
          <a:lstStyle/>
          <a:p>
            <a:pPr marL="0" indent="0" algn="r">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User Protection Workflow</a:t>
            </a:r>
            <a:endParaRPr lang="en-US" sz="2200" dirty="0"/>
          </a:p>
        </p:txBody>
      </p:sp>
      <p:pic>
        <p:nvPicPr>
          <p:cNvPr id="13" name="Image 3" descr="preencoded.png"/>
          <p:cNvPicPr>
            <a:picLocks noChangeAspect="1"/>
          </p:cNvPicPr>
          <p:nvPr/>
        </p:nvPicPr>
        <p:blipFill>
          <a:blip r:embed="rId6"/>
          <a:stretch>
            <a:fillRect/>
          </a:stretch>
        </p:blipFill>
        <p:spPr>
          <a:xfrm>
            <a:off x="5032653" y="2767846"/>
            <a:ext cx="4564975" cy="4564975"/>
          </a:xfrm>
          <a:prstGeom prst="rect">
            <a:avLst/>
          </a:prstGeom>
        </p:spPr>
      </p:pic>
      <p:sp>
        <p:nvSpPr>
          <p:cNvPr id="14" name="Text 8"/>
          <p:cNvSpPr/>
          <p:nvPr/>
        </p:nvSpPr>
        <p:spPr>
          <a:xfrm>
            <a:off x="5838230" y="5756791"/>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5449"/>
                </a:solidFill>
                <a:latin typeface="Fraunces Extra Bold" pitchFamily="34" charset="0"/>
                <a:ea typeface="Fraunces Extra Bold" pitchFamily="34" charset="-122"/>
                <a:cs typeface="Fraunces Extra Bold" pitchFamily="34" charset="-120"/>
              </a:rPr>
              <a:t>4</a:t>
            </a:r>
            <a:endParaRPr lang="en-US" sz="26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719"/>
          </a:xfrm>
          <a:prstGeom prst="rect">
            <a:avLst/>
          </a:prstGeom>
        </p:spPr>
      </p:pic>
      <p:sp>
        <p:nvSpPr>
          <p:cNvPr id="3" name="Text 0"/>
          <p:cNvSpPr/>
          <p:nvPr/>
        </p:nvSpPr>
        <p:spPr>
          <a:xfrm>
            <a:off x="6190655" y="553283"/>
            <a:ext cx="7735491" cy="1257538"/>
          </a:xfrm>
          <a:prstGeom prst="rect">
            <a:avLst/>
          </a:prstGeom>
          <a:noFill/>
          <a:ln/>
        </p:spPr>
        <p:txBody>
          <a:bodyPr wrap="square" lIns="0" tIns="0" rIns="0" bIns="0" rtlCol="0" anchor="t"/>
          <a:lstStyle/>
          <a:p>
            <a:pPr marL="0" indent="0" algn="l">
              <a:lnSpc>
                <a:spcPts val="4950"/>
              </a:lnSpc>
              <a:buNone/>
            </a:pPr>
            <a:r>
              <a:rPr lang="en-US" sz="3950" b="1" dirty="0">
                <a:solidFill>
                  <a:srgbClr val="3B4540"/>
                </a:solidFill>
                <a:latin typeface="Fraunces Extra Bold" pitchFamily="34" charset="0"/>
                <a:ea typeface="Fraunces Extra Bold" pitchFamily="34" charset="-122"/>
                <a:cs typeface="Fraunces Extra Bold" pitchFamily="34" charset="-120"/>
              </a:rPr>
              <a:t>In Action: Authentication &amp; Monitoring Scenario</a:t>
            </a:r>
            <a:endParaRPr lang="en-US" sz="3950" dirty="0"/>
          </a:p>
        </p:txBody>
      </p:sp>
      <p:sp>
        <p:nvSpPr>
          <p:cNvPr id="4" name="Shape 1"/>
          <p:cNvSpPr/>
          <p:nvPr/>
        </p:nvSpPr>
        <p:spPr>
          <a:xfrm>
            <a:off x="6416993" y="2112645"/>
            <a:ext cx="22860" cy="5563791"/>
          </a:xfrm>
          <a:prstGeom prst="roundRect">
            <a:avLst>
              <a:gd name="adj" fmla="val 792260"/>
            </a:avLst>
          </a:prstGeom>
          <a:solidFill>
            <a:srgbClr val="CED9CE"/>
          </a:solidFill>
          <a:ln/>
        </p:spPr>
      </p:sp>
      <p:sp>
        <p:nvSpPr>
          <p:cNvPr id="5" name="Shape 2"/>
          <p:cNvSpPr/>
          <p:nvPr/>
        </p:nvSpPr>
        <p:spPr>
          <a:xfrm>
            <a:off x="6620470" y="2553891"/>
            <a:ext cx="603647" cy="22860"/>
          </a:xfrm>
          <a:prstGeom prst="roundRect">
            <a:avLst>
              <a:gd name="adj" fmla="val 792260"/>
            </a:avLst>
          </a:prstGeom>
          <a:solidFill>
            <a:srgbClr val="CED9CE"/>
          </a:solidFill>
          <a:ln/>
        </p:spPr>
      </p:sp>
      <p:sp>
        <p:nvSpPr>
          <p:cNvPr id="6" name="Shape 3"/>
          <p:cNvSpPr/>
          <p:nvPr/>
        </p:nvSpPr>
        <p:spPr>
          <a:xfrm>
            <a:off x="6190655" y="2338983"/>
            <a:ext cx="452676" cy="452676"/>
          </a:xfrm>
          <a:prstGeom prst="roundRect">
            <a:avLst>
              <a:gd name="adj" fmla="val 40009"/>
            </a:avLst>
          </a:prstGeom>
          <a:solidFill>
            <a:srgbClr val="E8F3E8"/>
          </a:solidFill>
          <a:ln/>
        </p:spPr>
      </p:sp>
      <p:sp>
        <p:nvSpPr>
          <p:cNvPr id="7" name="Text 4"/>
          <p:cNvSpPr/>
          <p:nvPr/>
        </p:nvSpPr>
        <p:spPr>
          <a:xfrm>
            <a:off x="6266081" y="2376666"/>
            <a:ext cx="301823" cy="377309"/>
          </a:xfrm>
          <a:prstGeom prst="rect">
            <a:avLst/>
          </a:prstGeom>
          <a:noFill/>
          <a:ln/>
        </p:spPr>
        <p:txBody>
          <a:bodyPr wrap="none" lIns="0" tIns="0" rIns="0" bIns="0" rtlCol="0" anchor="t"/>
          <a:lstStyle/>
          <a:p>
            <a:pPr marL="0" indent="0" algn="ctr">
              <a:lnSpc>
                <a:spcPts val="2350"/>
              </a:lnSpc>
              <a:buNone/>
            </a:pPr>
            <a:r>
              <a:rPr lang="en-US" sz="2350" b="1" dirty="0">
                <a:solidFill>
                  <a:srgbClr val="405449"/>
                </a:solidFill>
                <a:latin typeface="Fraunces Extra Bold" pitchFamily="34" charset="0"/>
                <a:ea typeface="Fraunces Extra Bold" pitchFamily="34" charset="-122"/>
                <a:cs typeface="Fraunces Extra Bold" pitchFamily="34" charset="-120"/>
              </a:rPr>
              <a:t>1</a:t>
            </a:r>
            <a:endParaRPr lang="en-US" sz="2350" dirty="0"/>
          </a:p>
        </p:txBody>
      </p:sp>
      <p:sp>
        <p:nvSpPr>
          <p:cNvPr id="8" name="Text 5"/>
          <p:cNvSpPr/>
          <p:nvPr/>
        </p:nvSpPr>
        <p:spPr>
          <a:xfrm>
            <a:off x="7423190" y="2313861"/>
            <a:ext cx="2876312" cy="314444"/>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Unauthorized Attempt</a:t>
            </a:r>
            <a:endParaRPr lang="en-US" sz="1950" dirty="0"/>
          </a:p>
        </p:txBody>
      </p:sp>
      <p:sp>
        <p:nvSpPr>
          <p:cNvPr id="9" name="Text 6"/>
          <p:cNvSpPr/>
          <p:nvPr/>
        </p:nvSpPr>
        <p:spPr>
          <a:xfrm>
            <a:off x="7423190" y="2749034"/>
            <a:ext cx="6502956" cy="321945"/>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A user enters stolen credentials. They fail verification.</a:t>
            </a:r>
            <a:endParaRPr lang="en-US" sz="1550" dirty="0"/>
          </a:p>
        </p:txBody>
      </p:sp>
      <p:sp>
        <p:nvSpPr>
          <p:cNvPr id="10" name="Shape 7"/>
          <p:cNvSpPr/>
          <p:nvPr/>
        </p:nvSpPr>
        <p:spPr>
          <a:xfrm>
            <a:off x="6620470" y="3914656"/>
            <a:ext cx="603647" cy="22860"/>
          </a:xfrm>
          <a:prstGeom prst="roundRect">
            <a:avLst>
              <a:gd name="adj" fmla="val 792260"/>
            </a:avLst>
          </a:prstGeom>
          <a:solidFill>
            <a:srgbClr val="CED9CE"/>
          </a:solidFill>
          <a:ln/>
        </p:spPr>
      </p:sp>
      <p:sp>
        <p:nvSpPr>
          <p:cNvPr id="11" name="Shape 8"/>
          <p:cNvSpPr/>
          <p:nvPr/>
        </p:nvSpPr>
        <p:spPr>
          <a:xfrm>
            <a:off x="6190655" y="3699748"/>
            <a:ext cx="452676" cy="452676"/>
          </a:xfrm>
          <a:prstGeom prst="roundRect">
            <a:avLst>
              <a:gd name="adj" fmla="val 40009"/>
            </a:avLst>
          </a:prstGeom>
          <a:solidFill>
            <a:srgbClr val="E8F3E8"/>
          </a:solidFill>
          <a:ln/>
        </p:spPr>
      </p:sp>
      <p:sp>
        <p:nvSpPr>
          <p:cNvPr id="12" name="Text 9"/>
          <p:cNvSpPr/>
          <p:nvPr/>
        </p:nvSpPr>
        <p:spPr>
          <a:xfrm>
            <a:off x="6266081" y="3737431"/>
            <a:ext cx="301823" cy="377309"/>
          </a:xfrm>
          <a:prstGeom prst="rect">
            <a:avLst/>
          </a:prstGeom>
          <a:noFill/>
          <a:ln/>
        </p:spPr>
        <p:txBody>
          <a:bodyPr wrap="none" lIns="0" tIns="0" rIns="0" bIns="0" rtlCol="0" anchor="t"/>
          <a:lstStyle/>
          <a:p>
            <a:pPr marL="0" indent="0" algn="ctr">
              <a:lnSpc>
                <a:spcPts val="2350"/>
              </a:lnSpc>
              <a:buNone/>
            </a:pPr>
            <a:r>
              <a:rPr lang="en-US" sz="2350" b="1" dirty="0">
                <a:solidFill>
                  <a:srgbClr val="405449"/>
                </a:solidFill>
                <a:latin typeface="Fraunces Extra Bold" pitchFamily="34" charset="0"/>
                <a:ea typeface="Fraunces Extra Bold" pitchFamily="34" charset="-122"/>
                <a:cs typeface="Fraunces Extra Bold" pitchFamily="34" charset="-120"/>
              </a:rPr>
              <a:t>2</a:t>
            </a:r>
            <a:endParaRPr lang="en-US" sz="2350" dirty="0"/>
          </a:p>
        </p:txBody>
      </p:sp>
      <p:sp>
        <p:nvSpPr>
          <p:cNvPr id="13" name="Text 10"/>
          <p:cNvSpPr/>
          <p:nvPr/>
        </p:nvSpPr>
        <p:spPr>
          <a:xfrm>
            <a:off x="7423190" y="3674626"/>
            <a:ext cx="2515314" cy="314444"/>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Security Response</a:t>
            </a:r>
            <a:endParaRPr lang="en-US" sz="1950" dirty="0"/>
          </a:p>
        </p:txBody>
      </p:sp>
      <p:sp>
        <p:nvSpPr>
          <p:cNvPr id="14" name="Text 11"/>
          <p:cNvSpPr/>
          <p:nvPr/>
        </p:nvSpPr>
        <p:spPr>
          <a:xfrm>
            <a:off x="7423190" y="4109799"/>
            <a:ext cx="6502956" cy="643890"/>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The system captures webcam data. It sends a security alert to admin.</a:t>
            </a:r>
            <a:endParaRPr lang="en-US" sz="1550" dirty="0"/>
          </a:p>
        </p:txBody>
      </p:sp>
      <p:sp>
        <p:nvSpPr>
          <p:cNvPr id="15" name="Shape 12"/>
          <p:cNvSpPr/>
          <p:nvPr/>
        </p:nvSpPr>
        <p:spPr>
          <a:xfrm>
            <a:off x="6620470" y="5597366"/>
            <a:ext cx="603647" cy="22860"/>
          </a:xfrm>
          <a:prstGeom prst="roundRect">
            <a:avLst>
              <a:gd name="adj" fmla="val 792260"/>
            </a:avLst>
          </a:prstGeom>
          <a:solidFill>
            <a:srgbClr val="CED9CE"/>
          </a:solidFill>
          <a:ln/>
        </p:spPr>
      </p:sp>
      <p:sp>
        <p:nvSpPr>
          <p:cNvPr id="16" name="Shape 13"/>
          <p:cNvSpPr/>
          <p:nvPr/>
        </p:nvSpPr>
        <p:spPr>
          <a:xfrm>
            <a:off x="6190655" y="5382458"/>
            <a:ext cx="452676" cy="452676"/>
          </a:xfrm>
          <a:prstGeom prst="roundRect">
            <a:avLst>
              <a:gd name="adj" fmla="val 40009"/>
            </a:avLst>
          </a:prstGeom>
          <a:solidFill>
            <a:srgbClr val="E8F3E8"/>
          </a:solidFill>
          <a:ln/>
        </p:spPr>
      </p:sp>
      <p:sp>
        <p:nvSpPr>
          <p:cNvPr id="17" name="Text 14"/>
          <p:cNvSpPr/>
          <p:nvPr/>
        </p:nvSpPr>
        <p:spPr>
          <a:xfrm>
            <a:off x="6266081" y="5420142"/>
            <a:ext cx="301823" cy="377309"/>
          </a:xfrm>
          <a:prstGeom prst="rect">
            <a:avLst/>
          </a:prstGeom>
          <a:noFill/>
          <a:ln/>
        </p:spPr>
        <p:txBody>
          <a:bodyPr wrap="none" lIns="0" tIns="0" rIns="0" bIns="0" rtlCol="0" anchor="t"/>
          <a:lstStyle/>
          <a:p>
            <a:pPr marL="0" indent="0" algn="ctr">
              <a:lnSpc>
                <a:spcPts val="2350"/>
              </a:lnSpc>
              <a:buNone/>
            </a:pPr>
            <a:r>
              <a:rPr lang="en-US" sz="2350" b="1" dirty="0">
                <a:solidFill>
                  <a:srgbClr val="405449"/>
                </a:solidFill>
                <a:latin typeface="Fraunces Extra Bold" pitchFamily="34" charset="0"/>
                <a:ea typeface="Fraunces Extra Bold" pitchFamily="34" charset="-122"/>
                <a:cs typeface="Fraunces Extra Bold" pitchFamily="34" charset="-120"/>
              </a:rPr>
              <a:t>3</a:t>
            </a:r>
            <a:endParaRPr lang="en-US" sz="2350" dirty="0"/>
          </a:p>
        </p:txBody>
      </p:sp>
      <p:sp>
        <p:nvSpPr>
          <p:cNvPr id="18" name="Text 15"/>
          <p:cNvSpPr/>
          <p:nvPr/>
        </p:nvSpPr>
        <p:spPr>
          <a:xfrm>
            <a:off x="7423190" y="5357336"/>
            <a:ext cx="2941915" cy="314444"/>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Legitimate User Access</a:t>
            </a:r>
            <a:endParaRPr lang="en-US" sz="1950" dirty="0"/>
          </a:p>
        </p:txBody>
      </p:sp>
      <p:sp>
        <p:nvSpPr>
          <p:cNvPr id="19" name="Text 16"/>
          <p:cNvSpPr/>
          <p:nvPr/>
        </p:nvSpPr>
        <p:spPr>
          <a:xfrm>
            <a:off x="7423190" y="5792510"/>
            <a:ext cx="6502956" cy="321945"/>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The legitimate user verifies. The system grants access.</a:t>
            </a:r>
            <a:endParaRPr lang="en-US" sz="1550" dirty="0"/>
          </a:p>
        </p:txBody>
      </p:sp>
      <p:sp>
        <p:nvSpPr>
          <p:cNvPr id="20" name="Shape 17"/>
          <p:cNvSpPr/>
          <p:nvPr/>
        </p:nvSpPr>
        <p:spPr>
          <a:xfrm>
            <a:off x="6620470" y="6958132"/>
            <a:ext cx="603647" cy="22860"/>
          </a:xfrm>
          <a:prstGeom prst="roundRect">
            <a:avLst>
              <a:gd name="adj" fmla="val 792260"/>
            </a:avLst>
          </a:prstGeom>
          <a:solidFill>
            <a:srgbClr val="CED9CE"/>
          </a:solidFill>
          <a:ln/>
        </p:spPr>
      </p:sp>
      <p:sp>
        <p:nvSpPr>
          <p:cNvPr id="21" name="Shape 18"/>
          <p:cNvSpPr/>
          <p:nvPr/>
        </p:nvSpPr>
        <p:spPr>
          <a:xfrm>
            <a:off x="6190655" y="6743224"/>
            <a:ext cx="452676" cy="452676"/>
          </a:xfrm>
          <a:prstGeom prst="roundRect">
            <a:avLst>
              <a:gd name="adj" fmla="val 40009"/>
            </a:avLst>
          </a:prstGeom>
          <a:solidFill>
            <a:srgbClr val="E8F3E8"/>
          </a:solidFill>
          <a:ln/>
        </p:spPr>
      </p:sp>
      <p:sp>
        <p:nvSpPr>
          <p:cNvPr id="22" name="Text 19"/>
          <p:cNvSpPr/>
          <p:nvPr/>
        </p:nvSpPr>
        <p:spPr>
          <a:xfrm>
            <a:off x="6266081" y="6780907"/>
            <a:ext cx="301823" cy="377309"/>
          </a:xfrm>
          <a:prstGeom prst="rect">
            <a:avLst/>
          </a:prstGeom>
          <a:noFill/>
          <a:ln/>
        </p:spPr>
        <p:txBody>
          <a:bodyPr wrap="none" lIns="0" tIns="0" rIns="0" bIns="0" rtlCol="0" anchor="t"/>
          <a:lstStyle/>
          <a:p>
            <a:pPr marL="0" indent="0" algn="ctr">
              <a:lnSpc>
                <a:spcPts val="2350"/>
              </a:lnSpc>
              <a:buNone/>
            </a:pPr>
            <a:r>
              <a:rPr lang="en-US" sz="2350" b="1" dirty="0">
                <a:solidFill>
                  <a:srgbClr val="405449"/>
                </a:solidFill>
                <a:latin typeface="Fraunces Extra Bold" pitchFamily="34" charset="0"/>
                <a:ea typeface="Fraunces Extra Bold" pitchFamily="34" charset="-122"/>
                <a:cs typeface="Fraunces Extra Bold" pitchFamily="34" charset="-120"/>
              </a:rPr>
              <a:t>4</a:t>
            </a:r>
            <a:endParaRPr lang="en-US" sz="2350" dirty="0"/>
          </a:p>
        </p:txBody>
      </p:sp>
      <p:sp>
        <p:nvSpPr>
          <p:cNvPr id="23" name="Text 20"/>
          <p:cNvSpPr/>
          <p:nvPr/>
        </p:nvSpPr>
        <p:spPr>
          <a:xfrm>
            <a:off x="7423190" y="6718102"/>
            <a:ext cx="2909292" cy="314444"/>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Continuous Protection</a:t>
            </a:r>
            <a:endParaRPr lang="en-US" sz="1950" dirty="0"/>
          </a:p>
        </p:txBody>
      </p:sp>
      <p:sp>
        <p:nvSpPr>
          <p:cNvPr id="24" name="Text 21"/>
          <p:cNvSpPr/>
          <p:nvPr/>
        </p:nvSpPr>
        <p:spPr>
          <a:xfrm>
            <a:off x="7423190" y="7153275"/>
            <a:ext cx="6502956" cy="321945"/>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The system blocks phishing sites. Events get logged.</a:t>
            </a:r>
            <a:endParaRPr lang="en-US" sz="15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7430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Innovation Roadmap &amp; Research Directions</a:t>
            </a:r>
            <a:endParaRPr lang="en-US" sz="4450" dirty="0"/>
          </a:p>
        </p:txBody>
      </p:sp>
      <p:sp>
        <p:nvSpPr>
          <p:cNvPr id="4" name="Shape 1"/>
          <p:cNvSpPr/>
          <p:nvPr/>
        </p:nvSpPr>
        <p:spPr>
          <a:xfrm>
            <a:off x="6280190" y="2832021"/>
            <a:ext cx="7556421" cy="3342322"/>
          </a:xfrm>
          <a:prstGeom prst="roundRect">
            <a:avLst>
              <a:gd name="adj" fmla="val 6108"/>
            </a:avLst>
          </a:prstGeom>
          <a:noFill/>
          <a:ln w="7620">
            <a:solidFill>
              <a:srgbClr val="000000">
                <a:alpha val="8000"/>
              </a:srgbClr>
            </a:solidFill>
            <a:prstDash val="solid"/>
          </a:ln>
        </p:spPr>
      </p:sp>
      <p:sp>
        <p:nvSpPr>
          <p:cNvPr id="5" name="Shape 2"/>
          <p:cNvSpPr/>
          <p:nvPr/>
        </p:nvSpPr>
        <p:spPr>
          <a:xfrm>
            <a:off x="6287810" y="2839641"/>
            <a:ext cx="7541181" cy="1013222"/>
          </a:xfrm>
          <a:prstGeom prst="rect">
            <a:avLst/>
          </a:prstGeom>
          <a:solidFill>
            <a:srgbClr val="FFFFFF">
              <a:alpha val="4000"/>
            </a:srgbClr>
          </a:solidFill>
          <a:ln/>
        </p:spPr>
      </p:sp>
      <p:sp>
        <p:nvSpPr>
          <p:cNvPr id="6" name="Text 3"/>
          <p:cNvSpPr/>
          <p:nvPr/>
        </p:nvSpPr>
        <p:spPr>
          <a:xfrm>
            <a:off x="6514624" y="2983349"/>
            <a:ext cx="3313152"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Authentication Advancements</a:t>
            </a:r>
            <a:endParaRPr lang="en-US" sz="1750" dirty="0"/>
          </a:p>
        </p:txBody>
      </p:sp>
      <p:sp>
        <p:nvSpPr>
          <p:cNvPr id="7" name="Text 4"/>
          <p:cNvSpPr/>
          <p:nvPr/>
        </p:nvSpPr>
        <p:spPr>
          <a:xfrm>
            <a:off x="10289024" y="2983349"/>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Enhanced Monitoring</a:t>
            </a:r>
            <a:endParaRPr lang="en-US" sz="1750" dirty="0"/>
          </a:p>
        </p:txBody>
      </p:sp>
      <p:sp>
        <p:nvSpPr>
          <p:cNvPr id="8" name="Shape 5"/>
          <p:cNvSpPr/>
          <p:nvPr/>
        </p:nvSpPr>
        <p:spPr>
          <a:xfrm>
            <a:off x="6287810" y="3852863"/>
            <a:ext cx="7541181" cy="1013222"/>
          </a:xfrm>
          <a:prstGeom prst="rect">
            <a:avLst/>
          </a:prstGeom>
          <a:solidFill>
            <a:srgbClr val="000000">
              <a:alpha val="4000"/>
            </a:srgbClr>
          </a:solidFill>
          <a:ln/>
        </p:spPr>
      </p:sp>
      <p:sp>
        <p:nvSpPr>
          <p:cNvPr id="9" name="Text 6"/>
          <p:cNvSpPr/>
          <p:nvPr/>
        </p:nvSpPr>
        <p:spPr>
          <a:xfrm>
            <a:off x="6514624" y="3996571"/>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Continuous facial recognition</a:t>
            </a:r>
            <a:endParaRPr lang="en-US" sz="1750" dirty="0"/>
          </a:p>
        </p:txBody>
      </p:sp>
      <p:sp>
        <p:nvSpPr>
          <p:cNvPr id="10" name="Text 7"/>
          <p:cNvSpPr/>
          <p:nvPr/>
        </p:nvSpPr>
        <p:spPr>
          <a:xfrm>
            <a:off x="10289024" y="3996571"/>
            <a:ext cx="3313152"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Audio monitoring for discussions</a:t>
            </a:r>
            <a:endParaRPr lang="en-US" sz="1750" dirty="0"/>
          </a:p>
        </p:txBody>
      </p:sp>
      <p:sp>
        <p:nvSpPr>
          <p:cNvPr id="11" name="Shape 8"/>
          <p:cNvSpPr/>
          <p:nvPr/>
        </p:nvSpPr>
        <p:spPr>
          <a:xfrm>
            <a:off x="6287810" y="4866084"/>
            <a:ext cx="7541181" cy="650319"/>
          </a:xfrm>
          <a:prstGeom prst="rect">
            <a:avLst/>
          </a:prstGeom>
          <a:solidFill>
            <a:srgbClr val="FFFFFF">
              <a:alpha val="4000"/>
            </a:srgbClr>
          </a:solidFill>
          <a:ln/>
        </p:spPr>
      </p:sp>
      <p:sp>
        <p:nvSpPr>
          <p:cNvPr id="12" name="Text 9"/>
          <p:cNvSpPr/>
          <p:nvPr/>
        </p:nvSpPr>
        <p:spPr>
          <a:xfrm>
            <a:off x="6514624" y="5009793"/>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Behavioral biometrics</a:t>
            </a:r>
            <a:endParaRPr lang="en-US" sz="1750" dirty="0"/>
          </a:p>
        </p:txBody>
      </p:sp>
      <p:sp>
        <p:nvSpPr>
          <p:cNvPr id="13" name="Text 10"/>
          <p:cNvSpPr/>
          <p:nvPr/>
        </p:nvSpPr>
        <p:spPr>
          <a:xfrm>
            <a:off x="10289024" y="5009793"/>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AI conversation analysis</a:t>
            </a:r>
            <a:endParaRPr lang="en-US" sz="1750" dirty="0"/>
          </a:p>
        </p:txBody>
      </p:sp>
      <p:sp>
        <p:nvSpPr>
          <p:cNvPr id="14" name="Shape 11"/>
          <p:cNvSpPr/>
          <p:nvPr/>
        </p:nvSpPr>
        <p:spPr>
          <a:xfrm>
            <a:off x="6287810" y="5516404"/>
            <a:ext cx="7541181" cy="650319"/>
          </a:xfrm>
          <a:prstGeom prst="rect">
            <a:avLst/>
          </a:prstGeom>
          <a:solidFill>
            <a:srgbClr val="000000">
              <a:alpha val="4000"/>
            </a:srgbClr>
          </a:solidFill>
          <a:ln/>
        </p:spPr>
      </p:sp>
      <p:sp>
        <p:nvSpPr>
          <p:cNvPr id="15" name="Text 12"/>
          <p:cNvSpPr/>
          <p:nvPr/>
        </p:nvSpPr>
        <p:spPr>
          <a:xfrm>
            <a:off x="6514624" y="5660112"/>
            <a:ext cx="3313152"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6" name="Text 13"/>
          <p:cNvSpPr/>
          <p:nvPr/>
        </p:nvSpPr>
        <p:spPr>
          <a:xfrm>
            <a:off x="10289024" y="5660112"/>
            <a:ext cx="3313152"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7" name="Text 14"/>
          <p:cNvSpPr/>
          <p:nvPr/>
        </p:nvSpPr>
        <p:spPr>
          <a:xfrm>
            <a:off x="6280190" y="642949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We will innovate in authentication. Also, we will improve monitoring. This ensures long-term security.</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93790" y="96893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Demo</a:t>
            </a:r>
            <a:endParaRPr lang="en-US" sz="4450" dirty="0"/>
          </a:p>
        </p:txBody>
      </p:sp>
      <p:pic>
        <p:nvPicPr>
          <p:cNvPr id="3" name="Image 0" descr="preencoded.png"/>
          <p:cNvPicPr>
            <a:picLocks noChangeAspect="1"/>
          </p:cNvPicPr>
          <p:nvPr/>
        </p:nvPicPr>
        <p:blipFill>
          <a:blip r:embed="rId3"/>
          <a:stretch>
            <a:fillRect/>
          </a:stretch>
        </p:blipFill>
        <p:spPr>
          <a:xfrm>
            <a:off x="793790" y="2273022"/>
            <a:ext cx="6108740" cy="4114324"/>
          </a:xfrm>
          <a:prstGeom prst="rect">
            <a:avLst/>
          </a:prstGeom>
        </p:spPr>
      </p:pic>
      <p:pic>
        <p:nvPicPr>
          <p:cNvPr id="4" name="Image 1" descr="preencoded.png"/>
          <p:cNvPicPr>
            <a:picLocks noChangeAspect="1"/>
          </p:cNvPicPr>
          <p:nvPr/>
        </p:nvPicPr>
        <p:blipFill>
          <a:blip r:embed="rId4"/>
          <a:stretch>
            <a:fillRect/>
          </a:stretch>
        </p:blipFill>
        <p:spPr>
          <a:xfrm>
            <a:off x="7463552" y="2273022"/>
            <a:ext cx="6380559" cy="3400782"/>
          </a:xfrm>
          <a:prstGeom prst="rect">
            <a:avLst/>
          </a:prstGeom>
        </p:spPr>
      </p:pic>
      <p:sp>
        <p:nvSpPr>
          <p:cNvPr id="5" name="Text 1"/>
          <p:cNvSpPr/>
          <p:nvPr/>
        </p:nvSpPr>
        <p:spPr>
          <a:xfrm>
            <a:off x="7463552" y="5928955"/>
            <a:ext cx="638055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2"/>
          <p:cNvSpPr/>
          <p:nvPr/>
        </p:nvSpPr>
        <p:spPr>
          <a:xfrm>
            <a:off x="793790" y="6897648"/>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86790" y="2362200"/>
            <a:ext cx="3512820" cy="3505200"/>
          </a:xfrm>
          <a:prstGeom prst="rect">
            <a:avLst/>
          </a:prstGeom>
        </p:spPr>
      </p:pic>
      <p:sp>
        <p:nvSpPr>
          <p:cNvPr id="4" name="Text 0"/>
          <p:cNvSpPr/>
          <p:nvPr/>
        </p:nvSpPr>
        <p:spPr>
          <a:xfrm>
            <a:off x="6280190" y="204811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Tharindu Gihan</a:t>
            </a:r>
            <a:endParaRPr lang="en-US" sz="4450" dirty="0"/>
          </a:p>
        </p:txBody>
      </p:sp>
      <p:sp>
        <p:nvSpPr>
          <p:cNvPr id="5" name="Text 1"/>
          <p:cNvSpPr/>
          <p:nvPr/>
        </p:nvSpPr>
        <p:spPr>
          <a:xfrm>
            <a:off x="6280190" y="3097054"/>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3B4540"/>
                </a:solidFill>
                <a:latin typeface="Fraunces Extra Bold" pitchFamily="34" charset="0"/>
                <a:ea typeface="Fraunces Extra Bold" pitchFamily="34" charset="-122"/>
                <a:cs typeface="Fraunces Extra Bold" pitchFamily="34" charset="-120"/>
              </a:rPr>
              <a:t>IT21229220</a:t>
            </a:r>
            <a:endParaRPr lang="en-US" sz="3550" dirty="0"/>
          </a:p>
        </p:txBody>
      </p:sp>
      <p:sp>
        <p:nvSpPr>
          <p:cNvPr id="6" name="Text 2"/>
          <p:cNvSpPr/>
          <p:nvPr/>
        </p:nvSpPr>
        <p:spPr>
          <a:xfrm>
            <a:off x="6280190" y="4004191"/>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G.B.T.G Indrajith</a:t>
            </a:r>
            <a:endParaRPr lang="en-US" sz="2650" dirty="0"/>
          </a:p>
        </p:txBody>
      </p:sp>
      <p:sp>
        <p:nvSpPr>
          <p:cNvPr id="7" name="Text 3"/>
          <p:cNvSpPr/>
          <p:nvPr/>
        </p:nvSpPr>
        <p:spPr>
          <a:xfrm>
            <a:off x="6280190" y="4769644"/>
            <a:ext cx="7556421" cy="708660"/>
          </a:xfrm>
          <a:prstGeom prst="rect">
            <a:avLst/>
          </a:prstGeom>
          <a:noFill/>
          <a:ln/>
        </p:spPr>
        <p:txBody>
          <a:bodyPr wrap="squar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BSc (Hons) in information Technology Specializing in cyber security</a:t>
            </a:r>
            <a:endParaRPr lang="en-US" sz="2200" dirty="0"/>
          </a:p>
        </p:txBody>
      </p:sp>
      <p:sp>
        <p:nvSpPr>
          <p:cNvPr id="8" name="Text 4"/>
          <p:cNvSpPr/>
          <p:nvPr/>
        </p:nvSpPr>
        <p:spPr>
          <a:xfrm>
            <a:off x="6280190" y="581846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Stego Images Detection</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4525"/>
            <a:ext cx="7021711"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Steganalysis &amp; OCR Tool</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This presentation introduces Component 4. It is an advanced image analysis engine. The engine detects both hidden data and visible sensitive text. It will prevent data exfiltration through steganography.</a:t>
            </a:r>
            <a:endParaRPr lang="en-US" sz="17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93790" y="2539960"/>
            <a:ext cx="9513094"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The Hidden Threat &amp; Visible Risk</a:t>
            </a:r>
            <a:endParaRPr lang="en-US" sz="4450" dirty="0"/>
          </a:p>
        </p:txBody>
      </p:sp>
      <p:sp>
        <p:nvSpPr>
          <p:cNvPr id="3" name="Text 1"/>
          <p:cNvSpPr/>
          <p:nvPr/>
        </p:nvSpPr>
        <p:spPr>
          <a:xfrm>
            <a:off x="793790" y="3815715"/>
            <a:ext cx="3239691"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Steganography Threat</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There is a growing use of steganographic techniques. These techniques hide sensitive data. Conventional DLP solutions are unable to detect it.</a:t>
            </a:r>
            <a:endParaRPr lang="en-US" sz="1750" dirty="0"/>
          </a:p>
        </p:txBody>
      </p:sp>
      <p:sp>
        <p:nvSpPr>
          <p:cNvPr id="5" name="Text 3"/>
          <p:cNvSpPr/>
          <p:nvPr/>
        </p:nvSpPr>
        <p:spPr>
          <a:xfrm>
            <a:off x="7599521" y="3815715"/>
            <a:ext cx="5520452"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Text in Images: The Overlooked Vector</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Screenshots containing sensitive information can bypass text-based DLP. Documents are shared as images. This helps evade content monitoring.</a:t>
            </a:r>
            <a:endParaRPr lang="en-US" sz="17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632460" y="496967"/>
            <a:ext cx="4880729" cy="564713"/>
          </a:xfrm>
          <a:prstGeom prst="rect">
            <a:avLst/>
          </a:prstGeom>
          <a:noFill/>
          <a:ln/>
        </p:spPr>
        <p:txBody>
          <a:bodyPr wrap="none" lIns="0" tIns="0" rIns="0" bIns="0" rtlCol="0" anchor="t"/>
          <a:lstStyle/>
          <a:p>
            <a:pPr marL="0" indent="0" algn="l">
              <a:lnSpc>
                <a:spcPts val="4400"/>
              </a:lnSpc>
              <a:buNone/>
            </a:pPr>
            <a:r>
              <a:rPr lang="en-US" sz="3550" b="1" dirty="0">
                <a:solidFill>
                  <a:srgbClr val="3B4540"/>
                </a:solidFill>
                <a:latin typeface="Fraunces Extra Bold" pitchFamily="34" charset="0"/>
                <a:ea typeface="Fraunces Extra Bold" pitchFamily="34" charset="-122"/>
                <a:cs typeface="Fraunces Extra Bold" pitchFamily="34" charset="-120"/>
              </a:rPr>
              <a:t>Functional Workflow</a:t>
            </a:r>
            <a:endParaRPr lang="en-US" sz="3550" dirty="0"/>
          </a:p>
        </p:txBody>
      </p:sp>
      <p:pic>
        <p:nvPicPr>
          <p:cNvPr id="3" name="Image 0" descr="preencoded.png"/>
          <p:cNvPicPr>
            <a:picLocks noChangeAspect="1"/>
          </p:cNvPicPr>
          <p:nvPr/>
        </p:nvPicPr>
        <p:blipFill>
          <a:blip r:embed="rId3"/>
          <a:stretch>
            <a:fillRect/>
          </a:stretch>
        </p:blipFill>
        <p:spPr>
          <a:xfrm>
            <a:off x="632460" y="1423035"/>
            <a:ext cx="13365480" cy="72974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93790" y="1028819"/>
            <a:ext cx="11312962"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Dual-Path Image Analysis Architecture</a:t>
            </a:r>
            <a:endParaRPr lang="en-US" sz="4450" dirty="0"/>
          </a:p>
        </p:txBody>
      </p:sp>
      <p:pic>
        <p:nvPicPr>
          <p:cNvPr id="3" name="Image 0" descr="preencoded.png"/>
          <p:cNvPicPr>
            <a:picLocks noChangeAspect="1"/>
          </p:cNvPicPr>
          <p:nvPr/>
        </p:nvPicPr>
        <p:blipFill>
          <a:blip r:embed="rId3"/>
          <a:stretch>
            <a:fillRect/>
          </a:stretch>
        </p:blipFill>
        <p:spPr>
          <a:xfrm>
            <a:off x="793790" y="2191226"/>
            <a:ext cx="1134070" cy="1669852"/>
          </a:xfrm>
          <a:prstGeom prst="rect">
            <a:avLst/>
          </a:prstGeom>
        </p:spPr>
      </p:pic>
      <p:sp>
        <p:nvSpPr>
          <p:cNvPr id="4" name="Text 1"/>
          <p:cNvSpPr/>
          <p:nvPr/>
        </p:nvSpPr>
        <p:spPr>
          <a:xfrm>
            <a:off x="2268022" y="24180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Steganalysis Path</a:t>
            </a:r>
            <a:endParaRPr lang="en-US" sz="2200" dirty="0"/>
          </a:p>
        </p:txBody>
      </p:sp>
      <p:sp>
        <p:nvSpPr>
          <p:cNvPr id="5" name="Text 2"/>
          <p:cNvSpPr/>
          <p:nvPr/>
        </p:nvSpPr>
        <p:spPr>
          <a:xfrm>
            <a:off x="2268022" y="2908459"/>
            <a:ext cx="1156858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Deep CNN models specialized in spatial and DCT domains. Probability scoring of steganographic content. Binary classification with confidence scores.</a:t>
            </a:r>
            <a:endParaRPr lang="en-US" sz="1750" dirty="0"/>
          </a:p>
        </p:txBody>
      </p:sp>
      <p:pic>
        <p:nvPicPr>
          <p:cNvPr id="6" name="Image 1" descr="preencoded.png"/>
          <p:cNvPicPr>
            <a:picLocks noChangeAspect="1"/>
          </p:cNvPicPr>
          <p:nvPr/>
        </p:nvPicPr>
        <p:blipFill>
          <a:blip r:embed="rId4"/>
          <a:stretch>
            <a:fillRect/>
          </a:stretch>
        </p:blipFill>
        <p:spPr>
          <a:xfrm>
            <a:off x="793790" y="3861078"/>
            <a:ext cx="1134070" cy="1669852"/>
          </a:xfrm>
          <a:prstGeom prst="rect">
            <a:avLst/>
          </a:prstGeom>
        </p:spPr>
      </p:pic>
      <p:sp>
        <p:nvSpPr>
          <p:cNvPr id="7" name="Text 3"/>
          <p:cNvSpPr/>
          <p:nvPr/>
        </p:nvSpPr>
        <p:spPr>
          <a:xfrm>
            <a:off x="2268022" y="4087892"/>
            <a:ext cx="3064431"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OCR Processing Path</a:t>
            </a:r>
            <a:endParaRPr lang="en-US" sz="2200" dirty="0"/>
          </a:p>
        </p:txBody>
      </p:sp>
      <p:sp>
        <p:nvSpPr>
          <p:cNvPr id="8" name="Text 4"/>
          <p:cNvSpPr/>
          <p:nvPr/>
        </p:nvSpPr>
        <p:spPr>
          <a:xfrm>
            <a:off x="2268022" y="4578310"/>
            <a:ext cx="1156858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Image pre-processing for optimal text recognition. Advanced OCR engine with support for multiple languages. Direct integration with Component 1.</a:t>
            </a:r>
            <a:endParaRPr lang="en-US" sz="1750" dirty="0"/>
          </a:p>
        </p:txBody>
      </p:sp>
      <p:pic>
        <p:nvPicPr>
          <p:cNvPr id="9" name="Image 2" descr="preencoded.png"/>
          <p:cNvPicPr>
            <a:picLocks noChangeAspect="1"/>
          </p:cNvPicPr>
          <p:nvPr/>
        </p:nvPicPr>
        <p:blipFill>
          <a:blip r:embed="rId5"/>
          <a:stretch>
            <a:fillRect/>
          </a:stretch>
        </p:blipFill>
        <p:spPr>
          <a:xfrm>
            <a:off x="793790" y="5530929"/>
            <a:ext cx="1134070" cy="1669852"/>
          </a:xfrm>
          <a:prstGeom prst="rect">
            <a:avLst/>
          </a:prstGeom>
        </p:spPr>
      </p:pic>
      <p:sp>
        <p:nvSpPr>
          <p:cNvPr id="10" name="Text 5"/>
          <p:cNvSpPr/>
          <p:nvPr/>
        </p:nvSpPr>
        <p:spPr>
          <a:xfrm>
            <a:off x="2268022" y="5757743"/>
            <a:ext cx="4142780"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Unified Results Management</a:t>
            </a:r>
            <a:endParaRPr lang="en-US" sz="2200" dirty="0"/>
          </a:p>
        </p:txBody>
      </p:sp>
      <p:sp>
        <p:nvSpPr>
          <p:cNvPr id="11" name="Text 6"/>
          <p:cNvSpPr/>
          <p:nvPr/>
        </p:nvSpPr>
        <p:spPr>
          <a:xfrm>
            <a:off x="2268022" y="6248162"/>
            <a:ext cx="1156858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Consolidated threat assessment from both paths. Prioritized alerting based on confidence levels. Detailed forensic information.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53709"/>
            <a:ext cx="7579995"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Introduction &amp; Motivation</a:t>
            </a:r>
            <a:endParaRPr lang="en-US" sz="4450" dirty="0"/>
          </a:p>
        </p:txBody>
      </p:sp>
      <p:sp>
        <p:nvSpPr>
          <p:cNvPr id="3" name="Text 1"/>
          <p:cNvSpPr/>
          <p:nvPr/>
        </p:nvSpPr>
        <p:spPr>
          <a:xfrm>
            <a:off x="793790" y="3329464"/>
            <a:ext cx="3941564"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Growing Security Concerns</a:t>
            </a:r>
            <a:endParaRPr lang="en-US" sz="2200" dirty="0"/>
          </a:p>
        </p:txBody>
      </p:sp>
      <p:sp>
        <p:nvSpPr>
          <p:cNvPr id="4" name="Text 2"/>
          <p:cNvSpPr/>
          <p:nvPr/>
        </p:nvSpPr>
        <p:spPr>
          <a:xfrm>
            <a:off x="793790" y="391060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Organizations face increasing data exfiltration risks through various channels.</a:t>
            </a:r>
            <a:endParaRPr lang="en-US" sz="1750" dirty="0"/>
          </a:p>
        </p:txBody>
      </p:sp>
      <p:sp>
        <p:nvSpPr>
          <p:cNvPr id="5" name="Text 3"/>
          <p:cNvSpPr/>
          <p:nvPr/>
        </p:nvSpPr>
        <p:spPr>
          <a:xfrm>
            <a:off x="5332928" y="3329464"/>
            <a:ext cx="3978116" cy="708660"/>
          </a:xfrm>
          <a:prstGeom prst="rect">
            <a:avLst/>
          </a:prstGeom>
          <a:noFill/>
          <a:ln/>
        </p:spPr>
        <p:txBody>
          <a:bodyPr wrap="squar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Limitations of Traditional DLP</a:t>
            </a:r>
            <a:endParaRPr lang="en-US" sz="2200" dirty="0"/>
          </a:p>
        </p:txBody>
      </p:sp>
      <p:sp>
        <p:nvSpPr>
          <p:cNvPr id="6" name="Text 4"/>
          <p:cNvSpPr/>
          <p:nvPr/>
        </p:nvSpPr>
        <p:spPr>
          <a:xfrm>
            <a:off x="5332928" y="426493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Rule-based systems have high false positives and limited context awareness.</a:t>
            </a:r>
            <a:endParaRPr lang="en-US" sz="1750" dirty="0"/>
          </a:p>
        </p:txBody>
      </p:sp>
      <p:sp>
        <p:nvSpPr>
          <p:cNvPr id="7" name="Text 5"/>
          <p:cNvSpPr/>
          <p:nvPr/>
        </p:nvSpPr>
        <p:spPr>
          <a:xfrm>
            <a:off x="9872067" y="332946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Key Innovation</a:t>
            </a:r>
            <a:endParaRPr lang="en-US" sz="2200" dirty="0"/>
          </a:p>
        </p:txBody>
      </p:sp>
      <p:sp>
        <p:nvSpPr>
          <p:cNvPr id="8" name="Text 6"/>
          <p:cNvSpPr/>
          <p:nvPr/>
        </p:nvSpPr>
        <p:spPr>
          <a:xfrm>
            <a:off x="9872067" y="391060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Integration of ML, DL, and homomorphic encryption creates a multi-layered defense.</a:t>
            </a:r>
            <a:endParaRPr lang="en-US" sz="1750" dirty="0"/>
          </a:p>
        </p:txBody>
      </p:sp>
      <p:sp>
        <p:nvSpPr>
          <p:cNvPr id="9" name="Text 7"/>
          <p:cNvSpPr/>
          <p:nvPr/>
        </p:nvSpPr>
        <p:spPr>
          <a:xfrm>
            <a:off x="793790" y="581286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Our solution adapts to emerging threats and provides actionable intelligence.</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27847"/>
            <a:ext cx="10119717"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Deep Learning Steganalysis Models</a:t>
            </a:r>
            <a:endParaRPr lang="en-US" sz="4450" dirty="0"/>
          </a:p>
        </p:txBody>
      </p:sp>
      <p:sp>
        <p:nvSpPr>
          <p:cNvPr id="4" name="Shape 1"/>
          <p:cNvSpPr/>
          <p:nvPr/>
        </p:nvSpPr>
        <p:spPr>
          <a:xfrm>
            <a:off x="793790" y="5031938"/>
            <a:ext cx="510302" cy="510302"/>
          </a:xfrm>
          <a:prstGeom prst="roundRect">
            <a:avLst>
              <a:gd name="adj" fmla="val 40005"/>
            </a:avLst>
          </a:prstGeom>
          <a:solidFill>
            <a:srgbClr val="E8F3E8"/>
          </a:solidFill>
          <a:ln/>
        </p:spPr>
      </p:sp>
      <p:sp>
        <p:nvSpPr>
          <p:cNvPr id="5" name="Text 2"/>
          <p:cNvSpPr/>
          <p:nvPr/>
        </p:nvSpPr>
        <p:spPr>
          <a:xfrm>
            <a:off x="878860" y="5074444"/>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1530906" y="5031938"/>
            <a:ext cx="3162181"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Spatial Domain Model</a:t>
            </a:r>
            <a:endParaRPr lang="en-US" sz="2200" dirty="0"/>
          </a:p>
        </p:txBody>
      </p:sp>
      <p:sp>
        <p:nvSpPr>
          <p:cNvPr id="7" name="Text 4"/>
          <p:cNvSpPr/>
          <p:nvPr/>
        </p:nvSpPr>
        <p:spPr>
          <a:xfrm>
            <a:off x="1530906" y="5522357"/>
            <a:ext cx="3459242"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Detects pixel-level modifications. 96.3% accuracy on LSB steganography detection. Trained on 500,000+ image pairs.</a:t>
            </a:r>
            <a:endParaRPr lang="en-US" sz="1750" dirty="0"/>
          </a:p>
        </p:txBody>
      </p:sp>
      <p:sp>
        <p:nvSpPr>
          <p:cNvPr id="8" name="Shape 5"/>
          <p:cNvSpPr/>
          <p:nvPr/>
        </p:nvSpPr>
        <p:spPr>
          <a:xfrm>
            <a:off x="5216962" y="5031938"/>
            <a:ext cx="510302" cy="510302"/>
          </a:xfrm>
          <a:prstGeom prst="roundRect">
            <a:avLst>
              <a:gd name="adj" fmla="val 40005"/>
            </a:avLst>
          </a:prstGeom>
          <a:solidFill>
            <a:srgbClr val="E8F3E8"/>
          </a:solidFill>
          <a:ln/>
        </p:spPr>
      </p:sp>
      <p:sp>
        <p:nvSpPr>
          <p:cNvPr id="9" name="Text 6"/>
          <p:cNvSpPr/>
          <p:nvPr/>
        </p:nvSpPr>
        <p:spPr>
          <a:xfrm>
            <a:off x="5302032" y="5074444"/>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0" name="Text 7"/>
          <p:cNvSpPr/>
          <p:nvPr/>
        </p:nvSpPr>
        <p:spPr>
          <a:xfrm>
            <a:off x="5954078" y="503193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DCT Domain Model</a:t>
            </a:r>
            <a:endParaRPr lang="en-US" sz="2200" dirty="0"/>
          </a:p>
        </p:txBody>
      </p:sp>
      <p:sp>
        <p:nvSpPr>
          <p:cNvPr id="11" name="Text 8"/>
          <p:cNvSpPr/>
          <p:nvPr/>
        </p:nvSpPr>
        <p:spPr>
          <a:xfrm>
            <a:off x="5954078" y="5522357"/>
            <a:ext cx="3459242"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Identifies frequency-based hiding techniques. 94.8% detection rate. Specialized in detecting transform domain techniques.</a:t>
            </a:r>
            <a:endParaRPr lang="en-US" sz="1750" dirty="0"/>
          </a:p>
        </p:txBody>
      </p:sp>
      <p:sp>
        <p:nvSpPr>
          <p:cNvPr id="12" name="Shape 9"/>
          <p:cNvSpPr/>
          <p:nvPr/>
        </p:nvSpPr>
        <p:spPr>
          <a:xfrm>
            <a:off x="9640133" y="5031938"/>
            <a:ext cx="510302" cy="510302"/>
          </a:xfrm>
          <a:prstGeom prst="roundRect">
            <a:avLst>
              <a:gd name="adj" fmla="val 40005"/>
            </a:avLst>
          </a:prstGeom>
          <a:solidFill>
            <a:srgbClr val="E8F3E8"/>
          </a:solidFill>
          <a:ln/>
        </p:spPr>
      </p:sp>
      <p:sp>
        <p:nvSpPr>
          <p:cNvPr id="13" name="Text 10"/>
          <p:cNvSpPr/>
          <p:nvPr/>
        </p:nvSpPr>
        <p:spPr>
          <a:xfrm>
            <a:off x="9725204" y="5074444"/>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4" name="Text 11"/>
          <p:cNvSpPr/>
          <p:nvPr/>
        </p:nvSpPr>
        <p:spPr>
          <a:xfrm>
            <a:off x="10377249" y="503193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Ensemble Learning</a:t>
            </a:r>
            <a:endParaRPr lang="en-US" sz="2200" dirty="0"/>
          </a:p>
        </p:txBody>
      </p:sp>
      <p:sp>
        <p:nvSpPr>
          <p:cNvPr id="15" name="Text 12"/>
          <p:cNvSpPr/>
          <p:nvPr/>
        </p:nvSpPr>
        <p:spPr>
          <a:xfrm>
            <a:off x="10377249" y="5522357"/>
            <a:ext cx="3459242"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Combined model predictions for greater accuracy. Reduced false positive rate. Adaptive weighting based on image characteristics.</a:t>
            </a:r>
            <a:endParaRPr lang="en-US" sz="17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8355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OCR Processing &amp; PII Detection</a:t>
            </a:r>
            <a:endParaRPr lang="en-US" sz="4450" dirty="0"/>
          </a:p>
        </p:txBody>
      </p:sp>
      <p:pic>
        <p:nvPicPr>
          <p:cNvPr id="4" name="Image 1" descr="preencoded.png"/>
          <p:cNvPicPr>
            <a:picLocks noChangeAspect="1"/>
          </p:cNvPicPr>
          <p:nvPr/>
        </p:nvPicPr>
        <p:blipFill>
          <a:blip r:embed="rId4"/>
          <a:stretch>
            <a:fillRect/>
          </a:stretch>
        </p:blipFill>
        <p:spPr>
          <a:xfrm>
            <a:off x="6280190" y="2541270"/>
            <a:ext cx="566976" cy="566976"/>
          </a:xfrm>
          <a:prstGeom prst="rect">
            <a:avLst/>
          </a:prstGeom>
        </p:spPr>
      </p:pic>
      <p:sp>
        <p:nvSpPr>
          <p:cNvPr id="5" name="Text 1"/>
          <p:cNvSpPr/>
          <p:nvPr/>
        </p:nvSpPr>
        <p:spPr>
          <a:xfrm>
            <a:off x="6280190" y="3335060"/>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Advanced Text Extraction</a:t>
            </a:r>
            <a:endParaRPr lang="en-US" sz="2200" dirty="0"/>
          </a:p>
        </p:txBody>
      </p:sp>
      <p:sp>
        <p:nvSpPr>
          <p:cNvPr id="6" name="Text 2"/>
          <p:cNvSpPr/>
          <p:nvPr/>
        </p:nvSpPr>
        <p:spPr>
          <a:xfrm>
            <a:off x="6280190" y="4179808"/>
            <a:ext cx="2291953" cy="290322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Multi-stage preprocessing. Deep learning-based OCR engine with 98.2% character accuracy. Layout analysis for context preservation.</a:t>
            </a:r>
            <a:endParaRPr lang="en-US" sz="1750" dirty="0"/>
          </a:p>
        </p:txBody>
      </p:sp>
      <p:pic>
        <p:nvPicPr>
          <p:cNvPr id="7" name="Image 2" descr="preencoded.png"/>
          <p:cNvPicPr>
            <a:picLocks noChangeAspect="1"/>
          </p:cNvPicPr>
          <p:nvPr/>
        </p:nvPicPr>
        <p:blipFill>
          <a:blip r:embed="rId5"/>
          <a:stretch>
            <a:fillRect/>
          </a:stretch>
        </p:blipFill>
        <p:spPr>
          <a:xfrm>
            <a:off x="8912304" y="2541270"/>
            <a:ext cx="566976" cy="566976"/>
          </a:xfrm>
          <a:prstGeom prst="rect">
            <a:avLst/>
          </a:prstGeom>
        </p:spPr>
      </p:pic>
      <p:sp>
        <p:nvSpPr>
          <p:cNvPr id="8" name="Text 3"/>
          <p:cNvSpPr/>
          <p:nvPr/>
        </p:nvSpPr>
        <p:spPr>
          <a:xfrm>
            <a:off x="8912304" y="3335060"/>
            <a:ext cx="2292072"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PII Recognition Process</a:t>
            </a:r>
            <a:endParaRPr lang="en-US" sz="2200" dirty="0"/>
          </a:p>
        </p:txBody>
      </p:sp>
      <p:sp>
        <p:nvSpPr>
          <p:cNvPr id="9" name="Text 4"/>
          <p:cNvSpPr/>
          <p:nvPr/>
        </p:nvSpPr>
        <p:spPr>
          <a:xfrm>
            <a:off x="8912304" y="4179808"/>
            <a:ext cx="2292072" cy="290322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Direct integration with Component 1's engine. Extracted text is analyzed for sensitive information patterns. Context-aware PII detection.</a:t>
            </a:r>
            <a:endParaRPr lang="en-US" sz="1750" dirty="0"/>
          </a:p>
        </p:txBody>
      </p:sp>
      <p:pic>
        <p:nvPicPr>
          <p:cNvPr id="10" name="Image 3" descr="preencoded.png"/>
          <p:cNvPicPr>
            <a:picLocks noChangeAspect="1"/>
          </p:cNvPicPr>
          <p:nvPr/>
        </p:nvPicPr>
        <p:blipFill>
          <a:blip r:embed="rId6"/>
          <a:stretch>
            <a:fillRect/>
          </a:stretch>
        </p:blipFill>
        <p:spPr>
          <a:xfrm>
            <a:off x="11544538" y="2541270"/>
            <a:ext cx="566976" cy="566976"/>
          </a:xfrm>
          <a:prstGeom prst="rect">
            <a:avLst/>
          </a:prstGeom>
        </p:spPr>
      </p:pic>
      <p:sp>
        <p:nvSpPr>
          <p:cNvPr id="11" name="Text 5"/>
          <p:cNvSpPr/>
          <p:nvPr/>
        </p:nvSpPr>
        <p:spPr>
          <a:xfrm>
            <a:off x="11544538" y="3335060"/>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Performance Optimization</a:t>
            </a:r>
            <a:endParaRPr lang="en-US" sz="2200" dirty="0"/>
          </a:p>
        </p:txBody>
      </p:sp>
      <p:sp>
        <p:nvSpPr>
          <p:cNvPr id="12" name="Text 6"/>
          <p:cNvSpPr/>
          <p:nvPr/>
        </p:nvSpPr>
        <p:spPr>
          <a:xfrm>
            <a:off x="11544538" y="4179808"/>
            <a:ext cx="2291953" cy="326612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Parallel processing of image segments. Selective high-resolution processing for detected text regions. Asynchronous processing.</a:t>
            </a:r>
            <a:endParaRPr lang="en-US" sz="17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3985" y="533519"/>
            <a:ext cx="7788831" cy="1209913"/>
          </a:xfrm>
          <a:prstGeom prst="rect">
            <a:avLst/>
          </a:prstGeom>
          <a:noFill/>
          <a:ln/>
        </p:spPr>
        <p:txBody>
          <a:bodyPr wrap="square" lIns="0" tIns="0" rIns="0" bIns="0" rtlCol="0" anchor="t"/>
          <a:lstStyle/>
          <a:p>
            <a:pPr marL="0" indent="0" algn="l">
              <a:lnSpc>
                <a:spcPts val="4750"/>
              </a:lnSpc>
              <a:buNone/>
            </a:pPr>
            <a:r>
              <a:rPr lang="en-US" sz="3800" b="1" dirty="0">
                <a:solidFill>
                  <a:srgbClr val="3B4540"/>
                </a:solidFill>
                <a:latin typeface="Fraunces Extra Bold" pitchFamily="34" charset="0"/>
                <a:ea typeface="Fraunces Extra Bold" pitchFamily="34" charset="-122"/>
                <a:cs typeface="Fraunces Extra Bold" pitchFamily="34" charset="-120"/>
              </a:rPr>
              <a:t>Component Integration &amp; Operational Workflow</a:t>
            </a:r>
            <a:endParaRPr lang="en-US" sz="3800" dirty="0"/>
          </a:p>
        </p:txBody>
      </p:sp>
      <p:sp>
        <p:nvSpPr>
          <p:cNvPr id="4" name="Shape 1"/>
          <p:cNvSpPr/>
          <p:nvPr/>
        </p:nvSpPr>
        <p:spPr>
          <a:xfrm>
            <a:off x="6381750" y="2033826"/>
            <a:ext cx="22860" cy="5662136"/>
          </a:xfrm>
          <a:prstGeom prst="roundRect">
            <a:avLst>
              <a:gd name="adj" fmla="val 762200"/>
            </a:avLst>
          </a:prstGeom>
          <a:solidFill>
            <a:srgbClr val="CED9CE"/>
          </a:solidFill>
          <a:ln/>
        </p:spPr>
      </p:sp>
      <p:sp>
        <p:nvSpPr>
          <p:cNvPr id="5" name="Shape 2"/>
          <p:cNvSpPr/>
          <p:nvPr/>
        </p:nvSpPr>
        <p:spPr>
          <a:xfrm>
            <a:off x="6576655" y="2457926"/>
            <a:ext cx="580787" cy="22860"/>
          </a:xfrm>
          <a:prstGeom prst="roundRect">
            <a:avLst>
              <a:gd name="adj" fmla="val 762200"/>
            </a:avLst>
          </a:prstGeom>
          <a:solidFill>
            <a:srgbClr val="CED9CE"/>
          </a:solidFill>
          <a:ln/>
        </p:spPr>
      </p:sp>
      <p:sp>
        <p:nvSpPr>
          <p:cNvPr id="6" name="Shape 3"/>
          <p:cNvSpPr/>
          <p:nvPr/>
        </p:nvSpPr>
        <p:spPr>
          <a:xfrm>
            <a:off x="6163985" y="2251591"/>
            <a:ext cx="435531" cy="435531"/>
          </a:xfrm>
          <a:prstGeom prst="roundRect">
            <a:avLst>
              <a:gd name="adj" fmla="val 40006"/>
            </a:avLst>
          </a:prstGeom>
          <a:solidFill>
            <a:srgbClr val="E8F3E8"/>
          </a:solidFill>
          <a:ln/>
        </p:spPr>
      </p:sp>
      <p:sp>
        <p:nvSpPr>
          <p:cNvPr id="7" name="Text 4"/>
          <p:cNvSpPr/>
          <p:nvPr/>
        </p:nvSpPr>
        <p:spPr>
          <a:xfrm>
            <a:off x="6236553" y="2287905"/>
            <a:ext cx="290393" cy="362903"/>
          </a:xfrm>
          <a:prstGeom prst="rect">
            <a:avLst/>
          </a:prstGeom>
          <a:noFill/>
          <a:ln/>
        </p:spPr>
        <p:txBody>
          <a:bodyPr wrap="none" lIns="0" tIns="0" rIns="0" bIns="0" rtlCol="0" anchor="t"/>
          <a:lstStyle/>
          <a:p>
            <a:pPr marL="0" indent="0" algn="ctr">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1</a:t>
            </a:r>
            <a:endParaRPr lang="en-US" sz="2250" dirty="0"/>
          </a:p>
        </p:txBody>
      </p:sp>
      <p:sp>
        <p:nvSpPr>
          <p:cNvPr id="8" name="Text 5"/>
          <p:cNvSpPr/>
          <p:nvPr/>
        </p:nvSpPr>
        <p:spPr>
          <a:xfrm>
            <a:off x="7349728" y="2227421"/>
            <a:ext cx="2602587" cy="302538"/>
          </a:xfrm>
          <a:prstGeom prst="rect">
            <a:avLst/>
          </a:prstGeom>
          <a:noFill/>
          <a:ln/>
        </p:spPr>
        <p:txBody>
          <a:bodyPr wrap="none" lIns="0" tIns="0" rIns="0" bIns="0" rtlCol="0" anchor="t"/>
          <a:lstStyle/>
          <a:p>
            <a:pPr marL="0" indent="0" algn="l">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Image Preprocessing</a:t>
            </a:r>
            <a:endParaRPr lang="en-US" sz="1900" dirty="0"/>
          </a:p>
        </p:txBody>
      </p:sp>
      <p:sp>
        <p:nvSpPr>
          <p:cNvPr id="9" name="Text 6"/>
          <p:cNvSpPr/>
          <p:nvPr/>
        </p:nvSpPr>
        <p:spPr>
          <a:xfrm>
            <a:off x="7349728" y="2646045"/>
            <a:ext cx="6603087" cy="309682"/>
          </a:xfrm>
          <a:prstGeom prst="rect">
            <a:avLst/>
          </a:prstGeom>
          <a:noFill/>
          <a:ln/>
        </p:spPr>
        <p:txBody>
          <a:bodyPr wrap="non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Standardization and quality enhancement.</a:t>
            </a:r>
            <a:endParaRPr lang="en-US" sz="1500" dirty="0"/>
          </a:p>
        </p:txBody>
      </p:sp>
      <p:sp>
        <p:nvSpPr>
          <p:cNvPr id="10" name="Shape 7"/>
          <p:cNvSpPr/>
          <p:nvPr/>
        </p:nvSpPr>
        <p:spPr>
          <a:xfrm>
            <a:off x="6576655" y="3767018"/>
            <a:ext cx="580787" cy="22860"/>
          </a:xfrm>
          <a:prstGeom prst="roundRect">
            <a:avLst>
              <a:gd name="adj" fmla="val 762200"/>
            </a:avLst>
          </a:prstGeom>
          <a:solidFill>
            <a:srgbClr val="CED9CE"/>
          </a:solidFill>
          <a:ln/>
        </p:spPr>
      </p:sp>
      <p:sp>
        <p:nvSpPr>
          <p:cNvPr id="11" name="Shape 8"/>
          <p:cNvSpPr/>
          <p:nvPr/>
        </p:nvSpPr>
        <p:spPr>
          <a:xfrm>
            <a:off x="6163985" y="3560683"/>
            <a:ext cx="435531" cy="435531"/>
          </a:xfrm>
          <a:prstGeom prst="roundRect">
            <a:avLst>
              <a:gd name="adj" fmla="val 40006"/>
            </a:avLst>
          </a:prstGeom>
          <a:solidFill>
            <a:srgbClr val="E8F3E8"/>
          </a:solidFill>
          <a:ln/>
        </p:spPr>
      </p:sp>
      <p:sp>
        <p:nvSpPr>
          <p:cNvPr id="12" name="Text 9"/>
          <p:cNvSpPr/>
          <p:nvPr/>
        </p:nvSpPr>
        <p:spPr>
          <a:xfrm>
            <a:off x="6236553" y="3596997"/>
            <a:ext cx="290393" cy="362903"/>
          </a:xfrm>
          <a:prstGeom prst="rect">
            <a:avLst/>
          </a:prstGeom>
          <a:noFill/>
          <a:ln/>
        </p:spPr>
        <p:txBody>
          <a:bodyPr wrap="none" lIns="0" tIns="0" rIns="0" bIns="0" rtlCol="0" anchor="t"/>
          <a:lstStyle/>
          <a:p>
            <a:pPr marL="0" indent="0" algn="ctr">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2</a:t>
            </a:r>
            <a:endParaRPr lang="en-US" sz="2250" dirty="0"/>
          </a:p>
        </p:txBody>
      </p:sp>
      <p:sp>
        <p:nvSpPr>
          <p:cNvPr id="13" name="Text 10"/>
          <p:cNvSpPr/>
          <p:nvPr/>
        </p:nvSpPr>
        <p:spPr>
          <a:xfrm>
            <a:off x="7349728" y="3536513"/>
            <a:ext cx="2419945" cy="302538"/>
          </a:xfrm>
          <a:prstGeom prst="rect">
            <a:avLst/>
          </a:prstGeom>
          <a:noFill/>
          <a:ln/>
        </p:spPr>
        <p:txBody>
          <a:bodyPr wrap="none" lIns="0" tIns="0" rIns="0" bIns="0" rtlCol="0" anchor="t"/>
          <a:lstStyle/>
          <a:p>
            <a:pPr marL="0" indent="0" algn="l">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Parallel Analysis</a:t>
            </a:r>
            <a:endParaRPr lang="en-US" sz="1900" dirty="0"/>
          </a:p>
        </p:txBody>
      </p:sp>
      <p:sp>
        <p:nvSpPr>
          <p:cNvPr id="14" name="Text 11"/>
          <p:cNvSpPr/>
          <p:nvPr/>
        </p:nvSpPr>
        <p:spPr>
          <a:xfrm>
            <a:off x="7349728" y="3955137"/>
            <a:ext cx="6603087" cy="619363"/>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Steganalysis path: Hidden data detection. OCR path: Text extraction to Component 1.</a:t>
            </a:r>
            <a:endParaRPr lang="en-US" sz="1500" dirty="0"/>
          </a:p>
        </p:txBody>
      </p:sp>
      <p:sp>
        <p:nvSpPr>
          <p:cNvPr id="15" name="Shape 12"/>
          <p:cNvSpPr/>
          <p:nvPr/>
        </p:nvSpPr>
        <p:spPr>
          <a:xfrm>
            <a:off x="6576655" y="5385792"/>
            <a:ext cx="580787" cy="22860"/>
          </a:xfrm>
          <a:prstGeom prst="roundRect">
            <a:avLst>
              <a:gd name="adj" fmla="val 762200"/>
            </a:avLst>
          </a:prstGeom>
          <a:solidFill>
            <a:srgbClr val="CED9CE"/>
          </a:solidFill>
          <a:ln/>
        </p:spPr>
      </p:sp>
      <p:sp>
        <p:nvSpPr>
          <p:cNvPr id="16" name="Shape 13"/>
          <p:cNvSpPr/>
          <p:nvPr/>
        </p:nvSpPr>
        <p:spPr>
          <a:xfrm>
            <a:off x="6163985" y="5179457"/>
            <a:ext cx="435531" cy="435531"/>
          </a:xfrm>
          <a:prstGeom prst="roundRect">
            <a:avLst>
              <a:gd name="adj" fmla="val 40006"/>
            </a:avLst>
          </a:prstGeom>
          <a:solidFill>
            <a:srgbClr val="E8F3E8"/>
          </a:solidFill>
          <a:ln/>
        </p:spPr>
      </p:sp>
      <p:sp>
        <p:nvSpPr>
          <p:cNvPr id="17" name="Text 14"/>
          <p:cNvSpPr/>
          <p:nvPr/>
        </p:nvSpPr>
        <p:spPr>
          <a:xfrm>
            <a:off x="6236553" y="5215771"/>
            <a:ext cx="290393" cy="362903"/>
          </a:xfrm>
          <a:prstGeom prst="rect">
            <a:avLst/>
          </a:prstGeom>
          <a:noFill/>
          <a:ln/>
        </p:spPr>
        <p:txBody>
          <a:bodyPr wrap="none" lIns="0" tIns="0" rIns="0" bIns="0" rtlCol="0" anchor="t"/>
          <a:lstStyle/>
          <a:p>
            <a:pPr marL="0" indent="0" algn="ctr">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3</a:t>
            </a:r>
            <a:endParaRPr lang="en-US" sz="2250" dirty="0"/>
          </a:p>
        </p:txBody>
      </p:sp>
      <p:sp>
        <p:nvSpPr>
          <p:cNvPr id="18" name="Text 15"/>
          <p:cNvSpPr/>
          <p:nvPr/>
        </p:nvSpPr>
        <p:spPr>
          <a:xfrm>
            <a:off x="7349728" y="5155287"/>
            <a:ext cx="3030855" cy="302538"/>
          </a:xfrm>
          <a:prstGeom prst="rect">
            <a:avLst/>
          </a:prstGeom>
          <a:noFill/>
          <a:ln/>
        </p:spPr>
        <p:txBody>
          <a:bodyPr wrap="none" lIns="0" tIns="0" rIns="0" bIns="0" rtlCol="0" anchor="t"/>
          <a:lstStyle/>
          <a:p>
            <a:pPr marL="0" indent="0" algn="l">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Unified Risk Assessment</a:t>
            </a:r>
            <a:endParaRPr lang="en-US" sz="1900" dirty="0"/>
          </a:p>
        </p:txBody>
      </p:sp>
      <p:sp>
        <p:nvSpPr>
          <p:cNvPr id="19" name="Text 16"/>
          <p:cNvSpPr/>
          <p:nvPr/>
        </p:nvSpPr>
        <p:spPr>
          <a:xfrm>
            <a:off x="7349728" y="5573911"/>
            <a:ext cx="6603087" cy="309682"/>
          </a:xfrm>
          <a:prstGeom prst="rect">
            <a:avLst/>
          </a:prstGeom>
          <a:noFill/>
          <a:ln/>
        </p:spPr>
        <p:txBody>
          <a:bodyPr wrap="non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Combined threat evaluation.</a:t>
            </a:r>
            <a:endParaRPr lang="en-US" sz="1500" dirty="0"/>
          </a:p>
        </p:txBody>
      </p:sp>
      <p:sp>
        <p:nvSpPr>
          <p:cNvPr id="20" name="Shape 17"/>
          <p:cNvSpPr/>
          <p:nvPr/>
        </p:nvSpPr>
        <p:spPr>
          <a:xfrm>
            <a:off x="6576655" y="6694884"/>
            <a:ext cx="580787" cy="22860"/>
          </a:xfrm>
          <a:prstGeom prst="roundRect">
            <a:avLst>
              <a:gd name="adj" fmla="val 762200"/>
            </a:avLst>
          </a:prstGeom>
          <a:solidFill>
            <a:srgbClr val="CED9CE"/>
          </a:solidFill>
          <a:ln/>
        </p:spPr>
      </p:sp>
      <p:sp>
        <p:nvSpPr>
          <p:cNvPr id="21" name="Shape 18"/>
          <p:cNvSpPr/>
          <p:nvPr/>
        </p:nvSpPr>
        <p:spPr>
          <a:xfrm>
            <a:off x="6163985" y="6488549"/>
            <a:ext cx="435531" cy="435531"/>
          </a:xfrm>
          <a:prstGeom prst="roundRect">
            <a:avLst>
              <a:gd name="adj" fmla="val 40006"/>
            </a:avLst>
          </a:prstGeom>
          <a:solidFill>
            <a:srgbClr val="E8F3E8"/>
          </a:solidFill>
          <a:ln/>
        </p:spPr>
      </p:sp>
      <p:sp>
        <p:nvSpPr>
          <p:cNvPr id="22" name="Text 19"/>
          <p:cNvSpPr/>
          <p:nvPr/>
        </p:nvSpPr>
        <p:spPr>
          <a:xfrm>
            <a:off x="6236553" y="6524863"/>
            <a:ext cx="290393" cy="362903"/>
          </a:xfrm>
          <a:prstGeom prst="rect">
            <a:avLst/>
          </a:prstGeom>
          <a:noFill/>
          <a:ln/>
        </p:spPr>
        <p:txBody>
          <a:bodyPr wrap="none" lIns="0" tIns="0" rIns="0" bIns="0" rtlCol="0" anchor="t"/>
          <a:lstStyle/>
          <a:p>
            <a:pPr marL="0" indent="0" algn="ctr">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4</a:t>
            </a:r>
            <a:endParaRPr lang="en-US" sz="2250" dirty="0"/>
          </a:p>
        </p:txBody>
      </p:sp>
      <p:sp>
        <p:nvSpPr>
          <p:cNvPr id="23" name="Text 20"/>
          <p:cNvSpPr/>
          <p:nvPr/>
        </p:nvSpPr>
        <p:spPr>
          <a:xfrm>
            <a:off x="7349728" y="6464379"/>
            <a:ext cx="2419945" cy="302538"/>
          </a:xfrm>
          <a:prstGeom prst="rect">
            <a:avLst/>
          </a:prstGeom>
          <a:noFill/>
          <a:ln/>
        </p:spPr>
        <p:txBody>
          <a:bodyPr wrap="none" lIns="0" tIns="0" rIns="0" bIns="0" rtlCol="0" anchor="t"/>
          <a:lstStyle/>
          <a:p>
            <a:pPr marL="0" indent="0" algn="l">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Response Actions</a:t>
            </a:r>
            <a:endParaRPr lang="en-US" sz="1900" dirty="0"/>
          </a:p>
        </p:txBody>
      </p:sp>
      <p:sp>
        <p:nvSpPr>
          <p:cNvPr id="24" name="Text 21"/>
          <p:cNvSpPr/>
          <p:nvPr/>
        </p:nvSpPr>
        <p:spPr>
          <a:xfrm>
            <a:off x="7349728" y="6883003"/>
            <a:ext cx="6603087" cy="619363"/>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Blocking of transmissions with detected hidden data. Prevention of image sharing with PII.</a:t>
            </a:r>
            <a:endParaRPr lang="en-US" sz="15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123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Results &amp; Innovation Roadmap</a:t>
            </a:r>
            <a:endParaRPr lang="en-US" sz="4450" dirty="0"/>
          </a:p>
        </p:txBody>
      </p:sp>
      <p:sp>
        <p:nvSpPr>
          <p:cNvPr id="4" name="Shape 1"/>
          <p:cNvSpPr/>
          <p:nvPr/>
        </p:nvSpPr>
        <p:spPr>
          <a:xfrm>
            <a:off x="793790" y="3028950"/>
            <a:ext cx="3664863" cy="2032754"/>
          </a:xfrm>
          <a:prstGeom prst="roundRect">
            <a:avLst>
              <a:gd name="adj" fmla="val 10043"/>
            </a:avLst>
          </a:prstGeom>
          <a:solidFill>
            <a:srgbClr val="E8F3E8"/>
          </a:solidFill>
          <a:ln/>
        </p:spPr>
      </p:sp>
      <p:sp>
        <p:nvSpPr>
          <p:cNvPr id="5" name="Text 2"/>
          <p:cNvSpPr/>
          <p:nvPr/>
        </p:nvSpPr>
        <p:spPr>
          <a:xfrm>
            <a:off x="1020604" y="3255764"/>
            <a:ext cx="3211235"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Comprehensive Protection</a:t>
            </a:r>
            <a:endParaRPr lang="en-US" sz="2200" dirty="0"/>
          </a:p>
        </p:txBody>
      </p:sp>
      <p:sp>
        <p:nvSpPr>
          <p:cNvPr id="6" name="Text 3"/>
          <p:cNvSpPr/>
          <p:nvPr/>
        </p:nvSpPr>
        <p:spPr>
          <a:xfrm>
            <a:off x="1020604" y="4100512"/>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94.7% overall detection rate for steganographic content.</a:t>
            </a:r>
            <a:endParaRPr lang="en-US" sz="1750" dirty="0"/>
          </a:p>
        </p:txBody>
      </p:sp>
      <p:sp>
        <p:nvSpPr>
          <p:cNvPr id="7" name="Shape 4"/>
          <p:cNvSpPr/>
          <p:nvPr/>
        </p:nvSpPr>
        <p:spPr>
          <a:xfrm>
            <a:off x="4685467" y="3028950"/>
            <a:ext cx="3664863" cy="2032754"/>
          </a:xfrm>
          <a:prstGeom prst="roundRect">
            <a:avLst>
              <a:gd name="adj" fmla="val 10043"/>
            </a:avLst>
          </a:prstGeom>
          <a:solidFill>
            <a:srgbClr val="E8F3E8"/>
          </a:solidFill>
          <a:ln/>
        </p:spPr>
      </p:sp>
      <p:sp>
        <p:nvSpPr>
          <p:cNvPr id="8" name="Text 5"/>
          <p:cNvSpPr/>
          <p:nvPr/>
        </p:nvSpPr>
        <p:spPr>
          <a:xfrm>
            <a:off x="4912281" y="325576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Extended Coverage</a:t>
            </a:r>
            <a:endParaRPr lang="en-US" sz="2200" dirty="0"/>
          </a:p>
        </p:txBody>
      </p:sp>
      <p:sp>
        <p:nvSpPr>
          <p:cNvPr id="9" name="Text 6"/>
          <p:cNvSpPr/>
          <p:nvPr/>
        </p:nvSpPr>
        <p:spPr>
          <a:xfrm>
            <a:off x="4912281" y="3746183"/>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97.3% success rate in identifying PII in image-based content.</a:t>
            </a:r>
            <a:endParaRPr lang="en-US" sz="1750" dirty="0"/>
          </a:p>
        </p:txBody>
      </p:sp>
      <p:sp>
        <p:nvSpPr>
          <p:cNvPr id="10" name="Shape 7"/>
          <p:cNvSpPr/>
          <p:nvPr/>
        </p:nvSpPr>
        <p:spPr>
          <a:xfrm>
            <a:off x="793790" y="5288518"/>
            <a:ext cx="7556421" cy="1669852"/>
          </a:xfrm>
          <a:prstGeom prst="roundRect">
            <a:avLst>
              <a:gd name="adj" fmla="val 12225"/>
            </a:avLst>
          </a:prstGeom>
          <a:solidFill>
            <a:srgbClr val="E8F3E8"/>
          </a:solidFill>
          <a:ln/>
        </p:spPr>
      </p:sp>
      <p:sp>
        <p:nvSpPr>
          <p:cNvPr id="11" name="Text 8"/>
          <p:cNvSpPr/>
          <p:nvPr/>
        </p:nvSpPr>
        <p:spPr>
          <a:xfrm>
            <a:off x="1020604" y="551533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Future Research</a:t>
            </a:r>
            <a:endParaRPr lang="en-US" sz="2200" dirty="0"/>
          </a:p>
        </p:txBody>
      </p:sp>
      <p:sp>
        <p:nvSpPr>
          <p:cNvPr id="12" name="Text 9"/>
          <p:cNvSpPr/>
          <p:nvPr/>
        </p:nvSpPr>
        <p:spPr>
          <a:xfrm>
            <a:off x="1020604" y="6005751"/>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Integration of video steganalysis. Expansion to audio steganography. Enhanced OCR for handwritten text.</a:t>
            </a:r>
            <a:endParaRPr lang="en-US" sz="17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793790" y="867013"/>
            <a:ext cx="11533227"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Model improved results before and after</a:t>
            </a:r>
            <a:endParaRPr lang="en-US" sz="4450" dirty="0"/>
          </a:p>
        </p:txBody>
      </p:sp>
      <p:pic>
        <p:nvPicPr>
          <p:cNvPr id="3" name="Image 0" descr="preencoded.png"/>
          <p:cNvPicPr>
            <a:picLocks noChangeAspect="1"/>
          </p:cNvPicPr>
          <p:nvPr/>
        </p:nvPicPr>
        <p:blipFill>
          <a:blip r:embed="rId3"/>
          <a:stretch>
            <a:fillRect/>
          </a:stretch>
        </p:blipFill>
        <p:spPr>
          <a:xfrm>
            <a:off x="793790" y="2171105"/>
            <a:ext cx="5972770" cy="3338393"/>
          </a:xfrm>
          <a:prstGeom prst="rect">
            <a:avLst/>
          </a:prstGeom>
        </p:spPr>
      </p:pic>
      <p:sp>
        <p:nvSpPr>
          <p:cNvPr id="4" name="Text 1"/>
          <p:cNvSpPr/>
          <p:nvPr/>
        </p:nvSpPr>
        <p:spPr>
          <a:xfrm>
            <a:off x="793790" y="5764649"/>
            <a:ext cx="5972770"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7327583" y="2120027"/>
            <a:ext cx="651652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6" name="Image 1" descr="preencoded.png"/>
          <p:cNvPicPr>
            <a:picLocks noChangeAspect="1"/>
          </p:cNvPicPr>
          <p:nvPr/>
        </p:nvPicPr>
        <p:blipFill>
          <a:blip r:embed="rId4"/>
          <a:stretch>
            <a:fillRect/>
          </a:stretch>
        </p:blipFill>
        <p:spPr>
          <a:xfrm>
            <a:off x="7327583" y="2738080"/>
            <a:ext cx="6516529" cy="3751302"/>
          </a:xfrm>
          <a:prstGeom prst="rect">
            <a:avLst/>
          </a:prstGeom>
        </p:spPr>
      </p:pic>
      <p:sp>
        <p:nvSpPr>
          <p:cNvPr id="7" name="Text 3"/>
          <p:cNvSpPr/>
          <p:nvPr/>
        </p:nvSpPr>
        <p:spPr>
          <a:xfrm>
            <a:off x="793790" y="699968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584359" y="459105"/>
            <a:ext cx="6470332" cy="521732"/>
          </a:xfrm>
          <a:prstGeom prst="rect">
            <a:avLst/>
          </a:prstGeom>
          <a:noFill/>
          <a:ln/>
        </p:spPr>
        <p:txBody>
          <a:bodyPr wrap="none" lIns="0" tIns="0" rIns="0" bIns="0" rtlCol="0" anchor="t"/>
          <a:lstStyle/>
          <a:p>
            <a:pPr marL="0" indent="0" algn="l">
              <a:lnSpc>
                <a:spcPts val="4100"/>
              </a:lnSpc>
              <a:buNone/>
            </a:pPr>
            <a:r>
              <a:rPr lang="en-US" sz="3250" b="1" dirty="0">
                <a:solidFill>
                  <a:srgbClr val="3B4540"/>
                </a:solidFill>
                <a:latin typeface="Fraunces Extra Bold" pitchFamily="34" charset="0"/>
                <a:ea typeface="Fraunces Extra Bold" pitchFamily="34" charset="-122"/>
                <a:cs typeface="Fraunces Extra Bold" pitchFamily="34" charset="-120"/>
              </a:rPr>
              <a:t>Specifically trained LSB model</a:t>
            </a:r>
            <a:endParaRPr lang="en-US" sz="3250" dirty="0"/>
          </a:p>
        </p:txBody>
      </p:sp>
      <p:sp>
        <p:nvSpPr>
          <p:cNvPr id="3" name="Text 1"/>
          <p:cNvSpPr/>
          <p:nvPr/>
        </p:nvSpPr>
        <p:spPr>
          <a:xfrm>
            <a:off x="584359" y="1314807"/>
            <a:ext cx="13461683" cy="267176"/>
          </a:xfrm>
          <a:prstGeom prst="rect">
            <a:avLst/>
          </a:prstGeom>
          <a:noFill/>
          <a:ln/>
        </p:spPr>
        <p:txBody>
          <a:bodyPr wrap="none" lIns="0" tIns="0" rIns="0" bIns="0" rtlCol="0" anchor="t"/>
          <a:lstStyle/>
          <a:p>
            <a:pPr marL="0" indent="0" algn="l">
              <a:lnSpc>
                <a:spcPts val="2100"/>
              </a:lnSpc>
              <a:buNone/>
            </a:pPr>
            <a:r>
              <a:rPr lang="en-US" sz="1300" dirty="0">
                <a:solidFill>
                  <a:srgbClr val="405449"/>
                </a:solidFill>
                <a:latin typeface="Nobile" pitchFamily="34" charset="0"/>
                <a:ea typeface="Nobile" pitchFamily="34" charset="-122"/>
                <a:cs typeface="Nobile" pitchFamily="34" charset="-120"/>
              </a:rPr>
              <a:t>Specially trained for LSB steganalysis </a:t>
            </a:r>
            <a:endParaRPr lang="en-US" sz="1300" dirty="0"/>
          </a:p>
        </p:txBody>
      </p:sp>
      <p:pic>
        <p:nvPicPr>
          <p:cNvPr id="4" name="Image 0" descr="preencoded.png"/>
          <p:cNvPicPr>
            <a:picLocks noChangeAspect="1"/>
          </p:cNvPicPr>
          <p:nvPr/>
        </p:nvPicPr>
        <p:blipFill>
          <a:blip r:embed="rId3"/>
          <a:stretch>
            <a:fillRect/>
          </a:stretch>
        </p:blipFill>
        <p:spPr>
          <a:xfrm>
            <a:off x="584359" y="1769745"/>
            <a:ext cx="11375827" cy="614707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443389" y="349210"/>
            <a:ext cx="7001232" cy="395883"/>
          </a:xfrm>
          <a:prstGeom prst="rect">
            <a:avLst/>
          </a:prstGeom>
          <a:noFill/>
          <a:ln/>
        </p:spPr>
        <p:txBody>
          <a:bodyPr wrap="none" lIns="0" tIns="0" rIns="0" bIns="0" rtlCol="0" anchor="t"/>
          <a:lstStyle/>
          <a:p>
            <a:pPr marL="0" indent="0" algn="l">
              <a:lnSpc>
                <a:spcPts val="3100"/>
              </a:lnSpc>
              <a:buNone/>
            </a:pPr>
            <a:r>
              <a:rPr lang="en-US" sz="2450" b="1" dirty="0">
                <a:solidFill>
                  <a:srgbClr val="3B4540"/>
                </a:solidFill>
                <a:latin typeface="Fraunces Extra Bold" pitchFamily="34" charset="0"/>
                <a:ea typeface="Fraunces Extra Bold" pitchFamily="34" charset="-122"/>
                <a:cs typeface="Fraunces Extra Bold" pitchFamily="34" charset="-120"/>
              </a:rPr>
              <a:t>Optical Character Recognition (OCR) model</a:t>
            </a:r>
            <a:endParaRPr lang="en-US" sz="2450" dirty="0"/>
          </a:p>
        </p:txBody>
      </p:sp>
      <p:pic>
        <p:nvPicPr>
          <p:cNvPr id="3" name="Image 0" descr="preencoded.png"/>
          <p:cNvPicPr>
            <a:picLocks noChangeAspect="1"/>
          </p:cNvPicPr>
          <p:nvPr/>
        </p:nvPicPr>
        <p:blipFill>
          <a:blip r:embed="rId3"/>
          <a:stretch>
            <a:fillRect/>
          </a:stretch>
        </p:blipFill>
        <p:spPr>
          <a:xfrm>
            <a:off x="443389" y="998458"/>
            <a:ext cx="6865739" cy="2827020"/>
          </a:xfrm>
          <a:prstGeom prst="rect">
            <a:avLst/>
          </a:prstGeom>
        </p:spPr>
      </p:pic>
      <p:pic>
        <p:nvPicPr>
          <p:cNvPr id="4" name="Image 1" descr="preencoded.png"/>
          <p:cNvPicPr>
            <a:picLocks noChangeAspect="1"/>
          </p:cNvPicPr>
          <p:nvPr/>
        </p:nvPicPr>
        <p:blipFill>
          <a:blip r:embed="rId4"/>
          <a:stretch>
            <a:fillRect/>
          </a:stretch>
        </p:blipFill>
        <p:spPr>
          <a:xfrm>
            <a:off x="443389" y="3967996"/>
            <a:ext cx="8631674" cy="3567113"/>
          </a:xfrm>
          <a:prstGeom prst="rect">
            <a:avLst/>
          </a:prstGeom>
        </p:spPr>
      </p:pic>
      <p:sp>
        <p:nvSpPr>
          <p:cNvPr id="5" name="Text 1"/>
          <p:cNvSpPr/>
          <p:nvPr/>
        </p:nvSpPr>
        <p:spPr>
          <a:xfrm>
            <a:off x="443389" y="7677626"/>
            <a:ext cx="13743623" cy="202644"/>
          </a:xfrm>
          <a:prstGeom prst="rect">
            <a:avLst/>
          </a:prstGeom>
          <a:noFill/>
          <a:ln/>
        </p:spPr>
        <p:txBody>
          <a:bodyPr wrap="none" lIns="0" tIns="0" rIns="0" bIns="0" rtlCol="0" anchor="t"/>
          <a:lstStyle/>
          <a:p>
            <a:pPr marL="0" indent="0" algn="l">
              <a:lnSpc>
                <a:spcPts val="1550"/>
              </a:lnSpc>
              <a:buNone/>
            </a:pPr>
            <a:endParaRPr lang="en-US" sz="9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793790" y="109251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Demo</a:t>
            </a:r>
            <a:endParaRPr lang="en-US" sz="4450" dirty="0"/>
          </a:p>
        </p:txBody>
      </p:sp>
      <p:pic>
        <p:nvPicPr>
          <p:cNvPr id="3" name="Image 0" descr="preencoded.png"/>
          <p:cNvPicPr>
            <a:picLocks noChangeAspect="1"/>
          </p:cNvPicPr>
          <p:nvPr/>
        </p:nvPicPr>
        <p:blipFill>
          <a:blip r:embed="rId3"/>
          <a:stretch>
            <a:fillRect/>
          </a:stretch>
        </p:blipFill>
        <p:spPr>
          <a:xfrm>
            <a:off x="793790" y="2396609"/>
            <a:ext cx="5972770" cy="3867150"/>
          </a:xfrm>
          <a:prstGeom prst="rect">
            <a:avLst/>
          </a:prstGeom>
        </p:spPr>
      </p:pic>
      <p:pic>
        <p:nvPicPr>
          <p:cNvPr id="4" name="Image 1" descr="preencoded.png"/>
          <p:cNvPicPr>
            <a:picLocks noChangeAspect="1"/>
          </p:cNvPicPr>
          <p:nvPr/>
        </p:nvPicPr>
        <p:blipFill>
          <a:blip r:embed="rId4"/>
          <a:stretch>
            <a:fillRect/>
          </a:stretch>
        </p:blipFill>
        <p:spPr>
          <a:xfrm>
            <a:off x="7327583" y="2396609"/>
            <a:ext cx="6516529" cy="2713315"/>
          </a:xfrm>
          <a:prstGeom prst="rect">
            <a:avLst/>
          </a:prstGeom>
        </p:spPr>
      </p:pic>
      <p:sp>
        <p:nvSpPr>
          <p:cNvPr id="5" name="Text 1"/>
          <p:cNvSpPr/>
          <p:nvPr/>
        </p:nvSpPr>
        <p:spPr>
          <a:xfrm>
            <a:off x="7327583" y="5365075"/>
            <a:ext cx="651652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2"/>
          <p:cNvSpPr/>
          <p:nvPr/>
        </p:nvSpPr>
        <p:spPr>
          <a:xfrm>
            <a:off x="793790" y="6774061"/>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6236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Technology Stack &amp; Methodology</a:t>
            </a:r>
            <a:endParaRPr lang="en-US" sz="4450" dirty="0"/>
          </a:p>
        </p:txBody>
      </p:sp>
      <p:sp>
        <p:nvSpPr>
          <p:cNvPr id="4" name="Shape 1"/>
          <p:cNvSpPr/>
          <p:nvPr/>
        </p:nvSpPr>
        <p:spPr>
          <a:xfrm>
            <a:off x="793790" y="3520083"/>
            <a:ext cx="7556421" cy="2329101"/>
          </a:xfrm>
          <a:prstGeom prst="roundRect">
            <a:avLst>
              <a:gd name="adj" fmla="val 8765"/>
            </a:avLst>
          </a:prstGeom>
          <a:noFill/>
          <a:ln w="7620">
            <a:solidFill>
              <a:srgbClr val="000000">
                <a:alpha val="8000"/>
              </a:srgbClr>
            </a:solidFill>
            <a:prstDash val="solid"/>
          </a:ln>
        </p:spPr>
      </p:sp>
      <p:sp>
        <p:nvSpPr>
          <p:cNvPr id="5" name="Shape 2"/>
          <p:cNvSpPr/>
          <p:nvPr/>
        </p:nvSpPr>
        <p:spPr>
          <a:xfrm>
            <a:off x="801410" y="3527703"/>
            <a:ext cx="7541181" cy="1013222"/>
          </a:xfrm>
          <a:prstGeom prst="rect">
            <a:avLst/>
          </a:prstGeom>
          <a:solidFill>
            <a:srgbClr val="FFFFFF">
              <a:alpha val="4000"/>
            </a:srgbClr>
          </a:solidFill>
          <a:ln/>
        </p:spPr>
      </p:sp>
      <p:sp>
        <p:nvSpPr>
          <p:cNvPr id="6" name="Text 3"/>
          <p:cNvSpPr/>
          <p:nvPr/>
        </p:nvSpPr>
        <p:spPr>
          <a:xfrm>
            <a:off x="1028224" y="3671411"/>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Machine Learning</a:t>
            </a:r>
            <a:endParaRPr lang="en-US" sz="1750" dirty="0"/>
          </a:p>
        </p:txBody>
      </p:sp>
      <p:sp>
        <p:nvSpPr>
          <p:cNvPr id="7" name="Text 4"/>
          <p:cNvSpPr/>
          <p:nvPr/>
        </p:nvSpPr>
        <p:spPr>
          <a:xfrm>
            <a:off x="4802624" y="3671411"/>
            <a:ext cx="3313152"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NLP models, anomaly detection</a:t>
            </a:r>
            <a:endParaRPr lang="en-US" sz="1750" dirty="0"/>
          </a:p>
        </p:txBody>
      </p:sp>
      <p:sp>
        <p:nvSpPr>
          <p:cNvPr id="8" name="Shape 5"/>
          <p:cNvSpPr/>
          <p:nvPr/>
        </p:nvSpPr>
        <p:spPr>
          <a:xfrm>
            <a:off x="801410" y="4540925"/>
            <a:ext cx="7541181" cy="650319"/>
          </a:xfrm>
          <a:prstGeom prst="rect">
            <a:avLst/>
          </a:prstGeom>
          <a:solidFill>
            <a:srgbClr val="000000">
              <a:alpha val="4000"/>
            </a:srgbClr>
          </a:solidFill>
          <a:ln/>
        </p:spPr>
      </p:sp>
      <p:sp>
        <p:nvSpPr>
          <p:cNvPr id="9" name="Text 6"/>
          <p:cNvSpPr/>
          <p:nvPr/>
        </p:nvSpPr>
        <p:spPr>
          <a:xfrm>
            <a:off x="1028224" y="4684633"/>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Deep Learning</a:t>
            </a:r>
            <a:endParaRPr lang="en-US" sz="1750" dirty="0"/>
          </a:p>
        </p:txBody>
      </p:sp>
      <p:sp>
        <p:nvSpPr>
          <p:cNvPr id="10" name="Text 7"/>
          <p:cNvSpPr/>
          <p:nvPr/>
        </p:nvSpPr>
        <p:spPr>
          <a:xfrm>
            <a:off x="4802624" y="4684633"/>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CNNs, computer vision</a:t>
            </a:r>
            <a:endParaRPr lang="en-US" sz="1750" dirty="0"/>
          </a:p>
        </p:txBody>
      </p:sp>
      <p:sp>
        <p:nvSpPr>
          <p:cNvPr id="11" name="Shape 8"/>
          <p:cNvSpPr/>
          <p:nvPr/>
        </p:nvSpPr>
        <p:spPr>
          <a:xfrm>
            <a:off x="801410" y="5191244"/>
            <a:ext cx="7541181" cy="650319"/>
          </a:xfrm>
          <a:prstGeom prst="rect">
            <a:avLst/>
          </a:prstGeom>
          <a:solidFill>
            <a:srgbClr val="FFFFFF">
              <a:alpha val="4000"/>
            </a:srgbClr>
          </a:solidFill>
          <a:ln/>
        </p:spPr>
      </p:sp>
      <p:sp>
        <p:nvSpPr>
          <p:cNvPr id="12" name="Text 9"/>
          <p:cNvSpPr/>
          <p:nvPr/>
        </p:nvSpPr>
        <p:spPr>
          <a:xfrm>
            <a:off x="1028224" y="5334953"/>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Security</a:t>
            </a:r>
            <a:endParaRPr lang="en-US" sz="1750" dirty="0"/>
          </a:p>
        </p:txBody>
      </p:sp>
      <p:sp>
        <p:nvSpPr>
          <p:cNvPr id="13" name="Text 10"/>
          <p:cNvSpPr/>
          <p:nvPr/>
        </p:nvSpPr>
        <p:spPr>
          <a:xfrm>
            <a:off x="4802624" y="5334953"/>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Homomorphic encryption</a:t>
            </a:r>
            <a:endParaRPr lang="en-US" sz="1750" dirty="0"/>
          </a:p>
        </p:txBody>
      </p:sp>
      <p:sp>
        <p:nvSpPr>
          <p:cNvPr id="14" name="Text 11"/>
          <p:cNvSpPr/>
          <p:nvPr/>
        </p:nvSpPr>
        <p:spPr>
          <a:xfrm>
            <a:off x="793790" y="610433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system integrates using a microservices architecture.</a:t>
            </a:r>
            <a:endParaRPr lang="en-US" sz="17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116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Future Enhancements for the DLP System</a:t>
            </a:r>
            <a:endParaRPr lang="en-US" sz="4450" dirty="0"/>
          </a:p>
        </p:txBody>
      </p:sp>
      <p:pic>
        <p:nvPicPr>
          <p:cNvPr id="4" name="Image 1" descr="preencoded.png"/>
          <p:cNvPicPr>
            <a:picLocks noChangeAspect="1"/>
          </p:cNvPicPr>
          <p:nvPr/>
        </p:nvPicPr>
        <p:blipFill>
          <a:blip r:embed="rId4"/>
          <a:stretch>
            <a:fillRect/>
          </a:stretch>
        </p:blipFill>
        <p:spPr>
          <a:xfrm>
            <a:off x="6280190" y="2488883"/>
            <a:ext cx="1134070" cy="1669852"/>
          </a:xfrm>
          <a:prstGeom prst="rect">
            <a:avLst/>
          </a:prstGeom>
        </p:spPr>
      </p:pic>
      <p:sp>
        <p:nvSpPr>
          <p:cNvPr id="5" name="Text 1"/>
          <p:cNvSpPr/>
          <p:nvPr/>
        </p:nvSpPr>
        <p:spPr>
          <a:xfrm>
            <a:off x="7754422" y="2715697"/>
            <a:ext cx="3073360"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Model Improvements</a:t>
            </a:r>
            <a:endParaRPr lang="en-US" sz="2200" dirty="0"/>
          </a:p>
        </p:txBody>
      </p:sp>
      <p:sp>
        <p:nvSpPr>
          <p:cNvPr id="6" name="Text 2"/>
          <p:cNvSpPr/>
          <p:nvPr/>
        </p:nvSpPr>
        <p:spPr>
          <a:xfrm>
            <a:off x="7754422" y="3206115"/>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Continuous training with new threat data and advanced behavioral analytics.</a:t>
            </a:r>
            <a:endParaRPr lang="en-US" sz="1750" dirty="0"/>
          </a:p>
        </p:txBody>
      </p:sp>
      <p:pic>
        <p:nvPicPr>
          <p:cNvPr id="7" name="Image 2" descr="preencoded.png"/>
          <p:cNvPicPr>
            <a:picLocks noChangeAspect="1"/>
          </p:cNvPicPr>
          <p:nvPr/>
        </p:nvPicPr>
        <p:blipFill>
          <a:blip r:embed="rId5"/>
          <a:stretch>
            <a:fillRect/>
          </a:stretch>
        </p:blipFill>
        <p:spPr>
          <a:xfrm>
            <a:off x="6280190" y="4158734"/>
            <a:ext cx="1134070" cy="1669852"/>
          </a:xfrm>
          <a:prstGeom prst="rect">
            <a:avLst/>
          </a:prstGeom>
        </p:spPr>
      </p:pic>
      <p:sp>
        <p:nvSpPr>
          <p:cNvPr id="8" name="Text 3"/>
          <p:cNvSpPr/>
          <p:nvPr/>
        </p:nvSpPr>
        <p:spPr>
          <a:xfrm>
            <a:off x="7754422" y="43855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System Expansion</a:t>
            </a:r>
            <a:endParaRPr lang="en-US" sz="2200" dirty="0"/>
          </a:p>
        </p:txBody>
      </p:sp>
      <p:sp>
        <p:nvSpPr>
          <p:cNvPr id="9" name="Text 4"/>
          <p:cNvSpPr/>
          <p:nvPr/>
        </p:nvSpPr>
        <p:spPr>
          <a:xfrm>
            <a:off x="7754422" y="487596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Cloud service and mobile device support. Integration with SIEM platforms.</a:t>
            </a:r>
            <a:endParaRPr lang="en-US" sz="1750" dirty="0"/>
          </a:p>
        </p:txBody>
      </p:sp>
      <p:pic>
        <p:nvPicPr>
          <p:cNvPr id="10" name="Image 3" descr="preencoded.png"/>
          <p:cNvPicPr>
            <a:picLocks noChangeAspect="1"/>
          </p:cNvPicPr>
          <p:nvPr/>
        </p:nvPicPr>
        <p:blipFill>
          <a:blip r:embed="rId6"/>
          <a:stretch>
            <a:fillRect/>
          </a:stretch>
        </p:blipFill>
        <p:spPr>
          <a:xfrm>
            <a:off x="6280190" y="5828586"/>
            <a:ext cx="1134070" cy="1669852"/>
          </a:xfrm>
          <a:prstGeom prst="rect">
            <a:avLst/>
          </a:prstGeom>
        </p:spPr>
      </p:pic>
      <p:sp>
        <p:nvSpPr>
          <p:cNvPr id="11" name="Text 5"/>
          <p:cNvSpPr/>
          <p:nvPr/>
        </p:nvSpPr>
        <p:spPr>
          <a:xfrm>
            <a:off x="7754422" y="605540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User Experience</a:t>
            </a:r>
            <a:endParaRPr lang="en-US" sz="2200" dirty="0"/>
          </a:p>
        </p:txBody>
      </p:sp>
      <p:sp>
        <p:nvSpPr>
          <p:cNvPr id="12" name="Text 6"/>
          <p:cNvSpPr/>
          <p:nvPr/>
        </p:nvSpPr>
        <p:spPr>
          <a:xfrm>
            <a:off x="7754422" y="6545818"/>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Reduced false positives, customizable dashboard, and self-service options.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2815" y="482203"/>
            <a:ext cx="6944439" cy="547211"/>
          </a:xfrm>
          <a:prstGeom prst="rect">
            <a:avLst/>
          </a:prstGeom>
          <a:noFill/>
          <a:ln/>
        </p:spPr>
        <p:txBody>
          <a:bodyPr wrap="none" lIns="0" tIns="0" rIns="0" bIns="0" rtlCol="0" anchor="t"/>
          <a:lstStyle/>
          <a:p>
            <a:pPr marL="0" indent="0" algn="l">
              <a:lnSpc>
                <a:spcPts val="4300"/>
              </a:lnSpc>
              <a:buNone/>
            </a:pPr>
            <a:r>
              <a:rPr lang="en-US" sz="3400" b="1" dirty="0">
                <a:solidFill>
                  <a:srgbClr val="3B4540"/>
                </a:solidFill>
                <a:latin typeface="Fraunces Extra Bold" pitchFamily="34" charset="0"/>
                <a:ea typeface="Fraunces Extra Bold" pitchFamily="34" charset="-122"/>
                <a:cs typeface="Fraunces Extra Bold" pitchFamily="34" charset="-120"/>
              </a:rPr>
              <a:t>Research Problem &amp; Objectives</a:t>
            </a:r>
            <a:endParaRPr lang="en-US" sz="3400" dirty="0"/>
          </a:p>
        </p:txBody>
      </p:sp>
      <p:sp>
        <p:nvSpPr>
          <p:cNvPr id="3" name="Shape 1"/>
          <p:cNvSpPr/>
          <p:nvPr/>
        </p:nvSpPr>
        <p:spPr>
          <a:xfrm>
            <a:off x="612815" y="1379577"/>
            <a:ext cx="13404771" cy="5890617"/>
          </a:xfrm>
          <a:prstGeom prst="roundRect">
            <a:avLst>
              <a:gd name="adj" fmla="val 2675"/>
            </a:avLst>
          </a:prstGeom>
          <a:solidFill>
            <a:srgbClr val="E8F3E8"/>
          </a:solidFill>
          <a:ln/>
        </p:spPr>
      </p:sp>
      <p:sp>
        <p:nvSpPr>
          <p:cNvPr id="4" name="Text 2"/>
          <p:cNvSpPr/>
          <p:nvPr/>
        </p:nvSpPr>
        <p:spPr>
          <a:xfrm>
            <a:off x="787837" y="1554599"/>
            <a:ext cx="2591395" cy="273487"/>
          </a:xfrm>
          <a:prstGeom prst="rect">
            <a:avLst/>
          </a:prstGeom>
          <a:noFill/>
          <a:ln/>
        </p:spPr>
        <p:txBody>
          <a:bodyPr wrap="none" lIns="0" tIns="0" rIns="0" bIns="0" rtlCol="0" anchor="t"/>
          <a:lstStyle/>
          <a:p>
            <a:pPr marL="0" indent="0" algn="l">
              <a:lnSpc>
                <a:spcPts val="2150"/>
              </a:lnSpc>
              <a:buNone/>
            </a:pPr>
            <a:r>
              <a:rPr lang="en-US" sz="1700" b="1" dirty="0">
                <a:solidFill>
                  <a:srgbClr val="405449"/>
                </a:solidFill>
                <a:latin typeface="Fraunces Extra Bold" pitchFamily="34" charset="0"/>
                <a:ea typeface="Fraunces Extra Bold" pitchFamily="34" charset="-122"/>
                <a:cs typeface="Fraunces Extra Bold" pitchFamily="34" charset="-120"/>
              </a:rPr>
              <a:t>RESEARCH QUESTION</a:t>
            </a:r>
            <a:endParaRPr lang="en-US" sz="1700" dirty="0"/>
          </a:p>
        </p:txBody>
      </p:sp>
      <p:sp>
        <p:nvSpPr>
          <p:cNvPr id="5" name="Text 3"/>
          <p:cNvSpPr/>
          <p:nvPr/>
        </p:nvSpPr>
        <p:spPr>
          <a:xfrm>
            <a:off x="787837" y="1933099"/>
            <a:ext cx="13054727" cy="560308"/>
          </a:xfrm>
          <a:prstGeom prst="rect">
            <a:avLst/>
          </a:prstGeom>
          <a:noFill/>
          <a:ln/>
        </p:spPr>
        <p:txBody>
          <a:bodyPr wrap="square" lIns="0" tIns="0" rIns="0" bIns="0" rtlCol="0" anchor="t"/>
          <a:lstStyle/>
          <a:p>
            <a:pPr marL="0" indent="0" algn="l">
              <a:lnSpc>
                <a:spcPts val="2200"/>
              </a:lnSpc>
              <a:buNone/>
            </a:pPr>
            <a:r>
              <a:rPr lang="en-US" sz="1350" dirty="0">
                <a:solidFill>
                  <a:srgbClr val="405449"/>
                </a:solidFill>
                <a:latin typeface="Nobile" pitchFamily="34" charset="0"/>
                <a:ea typeface="Nobile" pitchFamily="34" charset="-122"/>
                <a:cs typeface="Nobile" pitchFamily="34" charset="-120"/>
              </a:rPr>
              <a:t>How can a Data Loss Prevention (DLP) tool, integrating homomorphic encryption, brute force attack mitigation, steganographic detection, and machine learning-based threat scoring, be developed to ensure secure data processing and effective threat detection in diverse environments?</a:t>
            </a:r>
            <a:endParaRPr lang="en-US" sz="1350" dirty="0"/>
          </a:p>
        </p:txBody>
      </p:sp>
      <p:pic>
        <p:nvPicPr>
          <p:cNvPr id="6" name="Image 0" descr="preencoded.png"/>
          <p:cNvPicPr>
            <a:picLocks noChangeAspect="1"/>
          </p:cNvPicPr>
          <p:nvPr/>
        </p:nvPicPr>
        <p:blipFill>
          <a:blip r:embed="rId3"/>
          <a:stretch>
            <a:fillRect/>
          </a:stretch>
        </p:blipFill>
        <p:spPr>
          <a:xfrm>
            <a:off x="2607112" y="2690336"/>
            <a:ext cx="9416177" cy="4404836"/>
          </a:xfrm>
          <a:prstGeom prst="rect">
            <a:avLst/>
          </a:prstGeom>
        </p:spPr>
      </p:pic>
      <p:sp>
        <p:nvSpPr>
          <p:cNvPr id="7" name="Text 4"/>
          <p:cNvSpPr/>
          <p:nvPr/>
        </p:nvSpPr>
        <p:spPr>
          <a:xfrm>
            <a:off x="612815" y="7467124"/>
            <a:ext cx="13404771" cy="280154"/>
          </a:xfrm>
          <a:prstGeom prst="rect">
            <a:avLst/>
          </a:prstGeom>
          <a:noFill/>
          <a:ln/>
        </p:spPr>
        <p:txBody>
          <a:bodyPr wrap="none" lIns="0" tIns="0" rIns="0" bIns="0" rtlCol="0" anchor="t"/>
          <a:lstStyle/>
          <a:p>
            <a:pPr marL="0" indent="0" algn="l">
              <a:lnSpc>
                <a:spcPts val="2200"/>
              </a:lnSpc>
              <a:buNone/>
            </a:pPr>
            <a:endParaRPr lang="en-US" sz="13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90355"/>
            <a:ext cx="7231023"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Commercialization Value</a:t>
            </a:r>
            <a:endParaRPr lang="en-US" sz="4450" dirty="0"/>
          </a:p>
        </p:txBody>
      </p:sp>
      <p:sp>
        <p:nvSpPr>
          <p:cNvPr id="4" name="Shape 1"/>
          <p:cNvSpPr/>
          <p:nvPr/>
        </p:nvSpPr>
        <p:spPr>
          <a:xfrm>
            <a:off x="793790" y="5094446"/>
            <a:ext cx="510302" cy="510302"/>
          </a:xfrm>
          <a:prstGeom prst="roundRect">
            <a:avLst>
              <a:gd name="adj" fmla="val 40005"/>
            </a:avLst>
          </a:prstGeom>
          <a:solidFill>
            <a:srgbClr val="E8F3E8"/>
          </a:solidFill>
          <a:ln/>
        </p:spPr>
      </p:sp>
      <p:sp>
        <p:nvSpPr>
          <p:cNvPr id="5" name="Text 2"/>
          <p:cNvSpPr/>
          <p:nvPr/>
        </p:nvSpPr>
        <p:spPr>
          <a:xfrm>
            <a:off x="878860" y="513695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1530906" y="50944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Market Needs</a:t>
            </a:r>
            <a:endParaRPr lang="en-US" sz="2200" dirty="0"/>
          </a:p>
        </p:txBody>
      </p:sp>
      <p:sp>
        <p:nvSpPr>
          <p:cNvPr id="7" name="Text 4"/>
          <p:cNvSpPr/>
          <p:nvPr/>
        </p:nvSpPr>
        <p:spPr>
          <a:xfrm>
            <a:off x="1530906" y="5584865"/>
            <a:ext cx="567094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Prevents data breaches with strong security.</a:t>
            </a:r>
            <a:endParaRPr lang="en-US" sz="1750" dirty="0"/>
          </a:p>
        </p:txBody>
      </p:sp>
      <p:sp>
        <p:nvSpPr>
          <p:cNvPr id="8" name="Text 5"/>
          <p:cNvSpPr/>
          <p:nvPr/>
        </p:nvSpPr>
        <p:spPr>
          <a:xfrm>
            <a:off x="1530906" y="6027063"/>
            <a:ext cx="567094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Meets demand for sensitive data protection.</a:t>
            </a:r>
            <a:endParaRPr lang="en-US" sz="1750" dirty="0"/>
          </a:p>
        </p:txBody>
      </p:sp>
      <p:sp>
        <p:nvSpPr>
          <p:cNvPr id="9" name="Shape 6"/>
          <p:cNvSpPr/>
          <p:nvPr/>
        </p:nvSpPr>
        <p:spPr>
          <a:xfrm>
            <a:off x="7428667" y="5094446"/>
            <a:ext cx="510302" cy="510302"/>
          </a:xfrm>
          <a:prstGeom prst="roundRect">
            <a:avLst>
              <a:gd name="adj" fmla="val 40005"/>
            </a:avLst>
          </a:prstGeom>
          <a:solidFill>
            <a:srgbClr val="E8F3E8"/>
          </a:solidFill>
          <a:ln/>
        </p:spPr>
      </p:sp>
      <p:sp>
        <p:nvSpPr>
          <p:cNvPr id="10" name="Text 7"/>
          <p:cNvSpPr/>
          <p:nvPr/>
        </p:nvSpPr>
        <p:spPr>
          <a:xfrm>
            <a:off x="7513737" y="513695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1" name="Text 8"/>
          <p:cNvSpPr/>
          <p:nvPr/>
        </p:nvSpPr>
        <p:spPr>
          <a:xfrm>
            <a:off x="8165783" y="50944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Key Features</a:t>
            </a:r>
            <a:endParaRPr lang="en-US" sz="2200" dirty="0"/>
          </a:p>
        </p:txBody>
      </p:sp>
      <p:sp>
        <p:nvSpPr>
          <p:cNvPr id="12" name="Text 9"/>
          <p:cNvSpPr/>
          <p:nvPr/>
        </p:nvSpPr>
        <p:spPr>
          <a:xfrm>
            <a:off x="8165783" y="5584865"/>
            <a:ext cx="567094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Data discovery and classification.</a:t>
            </a:r>
            <a:endParaRPr lang="en-US" sz="1750" dirty="0"/>
          </a:p>
        </p:txBody>
      </p:sp>
      <p:sp>
        <p:nvSpPr>
          <p:cNvPr id="13" name="Text 10"/>
          <p:cNvSpPr/>
          <p:nvPr/>
        </p:nvSpPr>
        <p:spPr>
          <a:xfrm>
            <a:off x="8165783" y="6027063"/>
            <a:ext cx="567094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Homomorphic encryption for securing data.</a:t>
            </a:r>
            <a:endParaRPr lang="en-US" sz="1750" dirty="0"/>
          </a:p>
        </p:txBody>
      </p:sp>
      <p:sp>
        <p:nvSpPr>
          <p:cNvPr id="14" name="Text 11"/>
          <p:cNvSpPr/>
          <p:nvPr/>
        </p:nvSpPr>
        <p:spPr>
          <a:xfrm>
            <a:off x="8165783" y="6469261"/>
            <a:ext cx="567094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Detects steganography to filter data.</a:t>
            </a:r>
            <a:endParaRPr lang="en-US" sz="1750" dirty="0"/>
          </a:p>
        </p:txBody>
      </p:sp>
      <p:sp>
        <p:nvSpPr>
          <p:cNvPr id="15" name="Text 12"/>
          <p:cNvSpPr/>
          <p:nvPr/>
        </p:nvSpPr>
        <p:spPr>
          <a:xfrm>
            <a:off x="8165783" y="6911459"/>
            <a:ext cx="567094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Monitoring and risk scoring to evaluate risk.</a:t>
            </a:r>
            <a:endParaRPr lang="en-US" sz="17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723543" y="3319463"/>
            <a:ext cx="6590228" cy="646033"/>
          </a:xfrm>
          <a:prstGeom prst="rect">
            <a:avLst/>
          </a:prstGeom>
          <a:noFill/>
          <a:ln/>
        </p:spPr>
        <p:txBody>
          <a:bodyPr wrap="none" lIns="0" tIns="0" rIns="0" bIns="0" rtlCol="0" anchor="t"/>
          <a:lstStyle/>
          <a:p>
            <a:pPr marL="0" indent="0" algn="l">
              <a:lnSpc>
                <a:spcPts val="5050"/>
              </a:lnSpc>
              <a:buNone/>
            </a:pPr>
            <a:r>
              <a:rPr lang="en-US" sz="4050" b="1" dirty="0">
                <a:solidFill>
                  <a:srgbClr val="3B4540"/>
                </a:solidFill>
                <a:latin typeface="Fraunces Extra Bold" pitchFamily="34" charset="0"/>
                <a:ea typeface="Fraunces Extra Bold" pitchFamily="34" charset="-122"/>
                <a:cs typeface="Fraunces Extra Bold" pitchFamily="34" charset="-120"/>
              </a:rPr>
              <a:t>Commercialization Value</a:t>
            </a:r>
            <a:endParaRPr lang="en-US" sz="4050" dirty="0"/>
          </a:p>
        </p:txBody>
      </p:sp>
      <p:sp>
        <p:nvSpPr>
          <p:cNvPr id="4" name="Shape 1"/>
          <p:cNvSpPr/>
          <p:nvPr/>
        </p:nvSpPr>
        <p:spPr>
          <a:xfrm>
            <a:off x="723543" y="4508063"/>
            <a:ext cx="465058" cy="465058"/>
          </a:xfrm>
          <a:prstGeom prst="roundRect">
            <a:avLst>
              <a:gd name="adj" fmla="val 40007"/>
            </a:avLst>
          </a:prstGeom>
          <a:solidFill>
            <a:srgbClr val="E8F3E8"/>
          </a:solidFill>
          <a:ln/>
        </p:spPr>
      </p:sp>
      <p:sp>
        <p:nvSpPr>
          <p:cNvPr id="5" name="Text 2"/>
          <p:cNvSpPr/>
          <p:nvPr/>
        </p:nvSpPr>
        <p:spPr>
          <a:xfrm>
            <a:off x="801053" y="4546818"/>
            <a:ext cx="310039" cy="387548"/>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1</a:t>
            </a:r>
            <a:endParaRPr lang="en-US" sz="2400" dirty="0"/>
          </a:p>
        </p:txBody>
      </p:sp>
      <p:sp>
        <p:nvSpPr>
          <p:cNvPr id="6" name="Text 3"/>
          <p:cNvSpPr/>
          <p:nvPr/>
        </p:nvSpPr>
        <p:spPr>
          <a:xfrm>
            <a:off x="1395293" y="4508063"/>
            <a:ext cx="2584013" cy="32289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Target Markets</a:t>
            </a:r>
            <a:endParaRPr lang="en-US" sz="2000" dirty="0"/>
          </a:p>
        </p:txBody>
      </p:sp>
      <p:sp>
        <p:nvSpPr>
          <p:cNvPr id="7" name="Text 4"/>
          <p:cNvSpPr/>
          <p:nvPr/>
        </p:nvSpPr>
        <p:spPr>
          <a:xfrm>
            <a:off x="1395293" y="4954905"/>
            <a:ext cx="5816560" cy="661273"/>
          </a:xfrm>
          <a:prstGeom prst="rect">
            <a:avLst/>
          </a:prstGeom>
          <a:noFill/>
          <a:ln/>
        </p:spPr>
        <p:txBody>
          <a:bodyPr wrap="squar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Large enterprises with extensive data operations need DLP. SMEs need scalable, cost-effective data protection.</a:t>
            </a:r>
            <a:endParaRPr lang="en-US" sz="1600" dirty="0"/>
          </a:p>
        </p:txBody>
      </p:sp>
      <p:sp>
        <p:nvSpPr>
          <p:cNvPr id="8" name="Shape 5"/>
          <p:cNvSpPr/>
          <p:nvPr/>
        </p:nvSpPr>
        <p:spPr>
          <a:xfrm>
            <a:off x="7418546" y="4508063"/>
            <a:ext cx="465058" cy="465058"/>
          </a:xfrm>
          <a:prstGeom prst="roundRect">
            <a:avLst>
              <a:gd name="adj" fmla="val 40007"/>
            </a:avLst>
          </a:prstGeom>
          <a:solidFill>
            <a:srgbClr val="E8F3E8"/>
          </a:solidFill>
          <a:ln/>
        </p:spPr>
      </p:sp>
      <p:sp>
        <p:nvSpPr>
          <p:cNvPr id="9" name="Text 6"/>
          <p:cNvSpPr/>
          <p:nvPr/>
        </p:nvSpPr>
        <p:spPr>
          <a:xfrm>
            <a:off x="7496056" y="4546818"/>
            <a:ext cx="310039" cy="387548"/>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2</a:t>
            </a:r>
            <a:endParaRPr lang="en-US" sz="2400" dirty="0"/>
          </a:p>
        </p:txBody>
      </p:sp>
      <p:sp>
        <p:nvSpPr>
          <p:cNvPr id="10" name="Text 7"/>
          <p:cNvSpPr/>
          <p:nvPr/>
        </p:nvSpPr>
        <p:spPr>
          <a:xfrm>
            <a:off x="8090297" y="4508063"/>
            <a:ext cx="2763441" cy="32289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Regulated Industries</a:t>
            </a:r>
            <a:endParaRPr lang="en-US" sz="2000" dirty="0"/>
          </a:p>
        </p:txBody>
      </p:sp>
      <p:sp>
        <p:nvSpPr>
          <p:cNvPr id="11" name="Text 8"/>
          <p:cNvSpPr/>
          <p:nvPr/>
        </p:nvSpPr>
        <p:spPr>
          <a:xfrm>
            <a:off x="8090297" y="4954905"/>
            <a:ext cx="5816560" cy="661273"/>
          </a:xfrm>
          <a:prstGeom prst="rect">
            <a:avLst/>
          </a:prstGeom>
          <a:noFill/>
          <a:ln/>
        </p:spPr>
        <p:txBody>
          <a:bodyPr wrap="squar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Healthcare, finance, and legal sectors require compliance. They must protect sensitive data.</a:t>
            </a:r>
            <a:endParaRPr lang="en-US" sz="1600" dirty="0"/>
          </a:p>
        </p:txBody>
      </p:sp>
      <p:sp>
        <p:nvSpPr>
          <p:cNvPr id="12" name="Shape 9"/>
          <p:cNvSpPr/>
          <p:nvPr/>
        </p:nvSpPr>
        <p:spPr>
          <a:xfrm>
            <a:off x="723543" y="6055400"/>
            <a:ext cx="465058" cy="465058"/>
          </a:xfrm>
          <a:prstGeom prst="roundRect">
            <a:avLst>
              <a:gd name="adj" fmla="val 40007"/>
            </a:avLst>
          </a:prstGeom>
          <a:solidFill>
            <a:srgbClr val="E8F3E8"/>
          </a:solidFill>
          <a:ln/>
        </p:spPr>
      </p:sp>
      <p:sp>
        <p:nvSpPr>
          <p:cNvPr id="13" name="Text 10"/>
          <p:cNvSpPr/>
          <p:nvPr/>
        </p:nvSpPr>
        <p:spPr>
          <a:xfrm>
            <a:off x="801053" y="6094155"/>
            <a:ext cx="310039" cy="387548"/>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3</a:t>
            </a:r>
            <a:endParaRPr lang="en-US" sz="2400" dirty="0"/>
          </a:p>
        </p:txBody>
      </p:sp>
      <p:sp>
        <p:nvSpPr>
          <p:cNvPr id="14" name="Text 11"/>
          <p:cNvSpPr/>
          <p:nvPr/>
        </p:nvSpPr>
        <p:spPr>
          <a:xfrm>
            <a:off x="1395293" y="6055400"/>
            <a:ext cx="2584013" cy="32289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Revenue Models</a:t>
            </a:r>
            <a:endParaRPr lang="en-US" sz="2000" dirty="0"/>
          </a:p>
        </p:txBody>
      </p:sp>
      <p:sp>
        <p:nvSpPr>
          <p:cNvPr id="15" name="Text 12"/>
          <p:cNvSpPr/>
          <p:nvPr/>
        </p:nvSpPr>
        <p:spPr>
          <a:xfrm>
            <a:off x="1395293" y="6502241"/>
            <a:ext cx="5816560" cy="661273"/>
          </a:xfrm>
          <a:prstGeom prst="rect">
            <a:avLst/>
          </a:prstGeom>
          <a:noFill/>
          <a:ln/>
        </p:spPr>
        <p:txBody>
          <a:bodyPr wrap="squar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Subscription-based licensing offers tiered plans. Perpetual licensing involves a one-time purchase.</a:t>
            </a:r>
            <a:endParaRPr lang="en-US" sz="1600" dirty="0"/>
          </a:p>
        </p:txBody>
      </p:sp>
      <p:sp>
        <p:nvSpPr>
          <p:cNvPr id="16" name="Shape 13"/>
          <p:cNvSpPr/>
          <p:nvPr/>
        </p:nvSpPr>
        <p:spPr>
          <a:xfrm>
            <a:off x="7418546" y="6055400"/>
            <a:ext cx="465058" cy="465058"/>
          </a:xfrm>
          <a:prstGeom prst="roundRect">
            <a:avLst>
              <a:gd name="adj" fmla="val 40007"/>
            </a:avLst>
          </a:prstGeom>
          <a:solidFill>
            <a:srgbClr val="E8F3E8"/>
          </a:solidFill>
          <a:ln/>
        </p:spPr>
      </p:sp>
      <p:sp>
        <p:nvSpPr>
          <p:cNvPr id="17" name="Text 14"/>
          <p:cNvSpPr/>
          <p:nvPr/>
        </p:nvSpPr>
        <p:spPr>
          <a:xfrm>
            <a:off x="7496056" y="6094155"/>
            <a:ext cx="310039" cy="387548"/>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4</a:t>
            </a:r>
            <a:endParaRPr lang="en-US" sz="2400" dirty="0"/>
          </a:p>
        </p:txBody>
      </p:sp>
      <p:sp>
        <p:nvSpPr>
          <p:cNvPr id="18" name="Text 15"/>
          <p:cNvSpPr/>
          <p:nvPr/>
        </p:nvSpPr>
        <p:spPr>
          <a:xfrm>
            <a:off x="8090297" y="6055400"/>
            <a:ext cx="2584013" cy="32289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Managed Services</a:t>
            </a:r>
            <a:endParaRPr lang="en-US" sz="2000" dirty="0"/>
          </a:p>
        </p:txBody>
      </p:sp>
      <p:sp>
        <p:nvSpPr>
          <p:cNvPr id="19" name="Text 16"/>
          <p:cNvSpPr/>
          <p:nvPr/>
        </p:nvSpPr>
        <p:spPr>
          <a:xfrm>
            <a:off x="8090297" y="6502241"/>
            <a:ext cx="5816560" cy="991910"/>
          </a:xfrm>
          <a:prstGeom prst="rect">
            <a:avLst/>
          </a:prstGeom>
          <a:noFill/>
          <a:ln/>
        </p:spPr>
        <p:txBody>
          <a:bodyPr wrap="squar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Continuous monitoring ensures clients have ongoing support. Consulting and training help with implementation.</a:t>
            </a:r>
            <a:endParaRPr lang="en-US" sz="16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9253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Conclusion</a:t>
            </a:r>
            <a:endParaRPr lang="en-US" sz="4450" dirty="0"/>
          </a:p>
        </p:txBody>
      </p:sp>
      <p:sp>
        <p:nvSpPr>
          <p:cNvPr id="4" name="Text 1"/>
          <p:cNvSpPr/>
          <p:nvPr/>
        </p:nvSpPr>
        <p:spPr>
          <a:xfrm>
            <a:off x="6280190" y="324147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Our DLP system offers key innovations. It uses an integrated multi-component approach. Machine learning improves detection. Homomorphic encryption provides secure logging. Our system also offers user-centric risk assessment.</a:t>
            </a:r>
            <a:endParaRPr lang="en-US" sz="1750" dirty="0"/>
          </a:p>
        </p:txBody>
      </p:sp>
      <p:sp>
        <p:nvSpPr>
          <p:cNvPr id="5" name="Text 2"/>
          <p:cNvSpPr/>
          <p:nvPr/>
        </p:nvSpPr>
        <p:spPr>
          <a:xfrm>
            <a:off x="6280190" y="494823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Our research contributes advances in applied security. We offer a novel approach to steganography detection. We also offer a practical implementation of theoretical security concepts.</a:t>
            </a:r>
            <a:endParaRPr lang="en-US" sz="175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223046" y="3760351"/>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Any Questions? </a:t>
            </a:r>
            <a:endParaRPr lang="en-US" sz="44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9979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Thank You</a:t>
            </a:r>
            <a:endParaRPr lang="en-US" sz="4450" dirty="0"/>
          </a:p>
        </p:txBody>
      </p:sp>
      <p:sp>
        <p:nvSpPr>
          <p:cNvPr id="4" name="Text 1"/>
          <p:cNvSpPr/>
          <p:nvPr/>
        </p:nvSpPr>
        <p:spPr>
          <a:xfrm>
            <a:off x="793790" y="414873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We appreciate your time and attention today.</a:t>
            </a:r>
            <a:endParaRPr lang="en-US" sz="1750" dirty="0"/>
          </a:p>
        </p:txBody>
      </p:sp>
      <p:sp>
        <p:nvSpPr>
          <p:cNvPr id="5" name="Text 2"/>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We look forward to collaborating with you on data loss prevention.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3158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Objectives</a:t>
            </a:r>
            <a:endParaRPr lang="en-US" sz="4450" dirty="0"/>
          </a:p>
        </p:txBody>
      </p:sp>
      <p:sp>
        <p:nvSpPr>
          <p:cNvPr id="3" name="Shape 1"/>
          <p:cNvSpPr/>
          <p:nvPr/>
        </p:nvSpPr>
        <p:spPr>
          <a:xfrm>
            <a:off x="793790" y="2649141"/>
            <a:ext cx="510302" cy="510302"/>
          </a:xfrm>
          <a:prstGeom prst="roundRect">
            <a:avLst>
              <a:gd name="adj" fmla="val 40005"/>
            </a:avLst>
          </a:prstGeom>
          <a:solidFill>
            <a:srgbClr val="E8F3E8"/>
          </a:solidFill>
          <a:ln/>
        </p:spPr>
      </p:sp>
      <p:sp>
        <p:nvSpPr>
          <p:cNvPr id="4" name="Text 2"/>
          <p:cNvSpPr/>
          <p:nvPr/>
        </p:nvSpPr>
        <p:spPr>
          <a:xfrm>
            <a:off x="878860" y="269164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5" name="Text 3"/>
          <p:cNvSpPr/>
          <p:nvPr/>
        </p:nvSpPr>
        <p:spPr>
          <a:xfrm>
            <a:off x="1530906" y="2649141"/>
            <a:ext cx="5670947"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Content protection through classification</a:t>
            </a:r>
            <a:endParaRPr lang="en-US" sz="2200" dirty="0"/>
          </a:p>
        </p:txBody>
      </p:sp>
      <p:sp>
        <p:nvSpPr>
          <p:cNvPr id="6" name="Text 4"/>
          <p:cNvSpPr/>
          <p:nvPr/>
        </p:nvSpPr>
        <p:spPr>
          <a:xfrm>
            <a:off x="1530906" y="3493889"/>
            <a:ext cx="5670947"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Classify sensitive data to prevent unauthorized access and data leakage through out homomorphic encryption.</a:t>
            </a:r>
            <a:endParaRPr lang="en-US" sz="1750" dirty="0"/>
          </a:p>
        </p:txBody>
      </p:sp>
      <p:sp>
        <p:nvSpPr>
          <p:cNvPr id="7" name="Shape 5"/>
          <p:cNvSpPr/>
          <p:nvPr/>
        </p:nvSpPr>
        <p:spPr>
          <a:xfrm>
            <a:off x="7428667" y="2649141"/>
            <a:ext cx="510302" cy="510302"/>
          </a:xfrm>
          <a:prstGeom prst="roundRect">
            <a:avLst>
              <a:gd name="adj" fmla="val 40005"/>
            </a:avLst>
          </a:prstGeom>
          <a:solidFill>
            <a:srgbClr val="E8F3E8"/>
          </a:solidFill>
          <a:ln/>
        </p:spPr>
      </p:sp>
      <p:sp>
        <p:nvSpPr>
          <p:cNvPr id="8" name="Text 6"/>
          <p:cNvSpPr/>
          <p:nvPr/>
        </p:nvSpPr>
        <p:spPr>
          <a:xfrm>
            <a:off x="7513737" y="269164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9" name="Text 7"/>
          <p:cNvSpPr/>
          <p:nvPr/>
        </p:nvSpPr>
        <p:spPr>
          <a:xfrm>
            <a:off x="8165783" y="2649141"/>
            <a:ext cx="515552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Risk Scoring via behavioral analysis</a:t>
            </a:r>
            <a:endParaRPr lang="en-US" sz="2200" dirty="0"/>
          </a:p>
        </p:txBody>
      </p:sp>
      <p:sp>
        <p:nvSpPr>
          <p:cNvPr id="10" name="Text 8"/>
          <p:cNvSpPr/>
          <p:nvPr/>
        </p:nvSpPr>
        <p:spPr>
          <a:xfrm>
            <a:off x="8165783" y="3139559"/>
            <a:ext cx="5670947"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Analyze user behavior patterns to identify and assign risk score to each individual.</a:t>
            </a:r>
            <a:endParaRPr lang="en-US" sz="1750" dirty="0"/>
          </a:p>
        </p:txBody>
      </p:sp>
      <p:sp>
        <p:nvSpPr>
          <p:cNvPr id="11" name="Shape 9"/>
          <p:cNvSpPr/>
          <p:nvPr/>
        </p:nvSpPr>
        <p:spPr>
          <a:xfrm>
            <a:off x="793790" y="5064562"/>
            <a:ext cx="510302" cy="510302"/>
          </a:xfrm>
          <a:prstGeom prst="roundRect">
            <a:avLst>
              <a:gd name="adj" fmla="val 40005"/>
            </a:avLst>
          </a:prstGeom>
          <a:solidFill>
            <a:srgbClr val="E8F3E8"/>
          </a:solidFill>
          <a:ln/>
        </p:spPr>
      </p:sp>
      <p:sp>
        <p:nvSpPr>
          <p:cNvPr id="12" name="Text 10"/>
          <p:cNvSpPr/>
          <p:nvPr/>
        </p:nvSpPr>
        <p:spPr>
          <a:xfrm>
            <a:off x="878860" y="5107067"/>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3" name="Text 11"/>
          <p:cNvSpPr/>
          <p:nvPr/>
        </p:nvSpPr>
        <p:spPr>
          <a:xfrm>
            <a:off x="1530906" y="5064562"/>
            <a:ext cx="5670947"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Enhanced security through authentication</a:t>
            </a:r>
            <a:endParaRPr lang="en-US" sz="2200" dirty="0"/>
          </a:p>
        </p:txBody>
      </p:sp>
      <p:sp>
        <p:nvSpPr>
          <p:cNvPr id="14" name="Text 12"/>
          <p:cNvSpPr/>
          <p:nvPr/>
        </p:nvSpPr>
        <p:spPr>
          <a:xfrm>
            <a:off x="1530906" y="5909310"/>
            <a:ext cx="5670947"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Implement robust authentication mechanisms to ensure only authorized users can access sensitive data.</a:t>
            </a:r>
            <a:endParaRPr lang="en-US" sz="1750" dirty="0"/>
          </a:p>
        </p:txBody>
      </p:sp>
      <p:sp>
        <p:nvSpPr>
          <p:cNvPr id="15" name="Shape 13"/>
          <p:cNvSpPr/>
          <p:nvPr/>
        </p:nvSpPr>
        <p:spPr>
          <a:xfrm>
            <a:off x="7428667" y="5064562"/>
            <a:ext cx="510302" cy="510302"/>
          </a:xfrm>
          <a:prstGeom prst="roundRect">
            <a:avLst>
              <a:gd name="adj" fmla="val 40005"/>
            </a:avLst>
          </a:prstGeom>
          <a:solidFill>
            <a:srgbClr val="E8F3E8"/>
          </a:solidFill>
          <a:ln/>
        </p:spPr>
      </p:sp>
      <p:sp>
        <p:nvSpPr>
          <p:cNvPr id="16" name="Text 14"/>
          <p:cNvSpPr/>
          <p:nvPr/>
        </p:nvSpPr>
        <p:spPr>
          <a:xfrm>
            <a:off x="7513737" y="5107067"/>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4</a:t>
            </a:r>
            <a:endParaRPr lang="en-US" sz="2650" dirty="0"/>
          </a:p>
        </p:txBody>
      </p:sp>
      <p:sp>
        <p:nvSpPr>
          <p:cNvPr id="17" name="Text 15"/>
          <p:cNvSpPr/>
          <p:nvPr/>
        </p:nvSpPr>
        <p:spPr>
          <a:xfrm>
            <a:off x="8165783" y="5064562"/>
            <a:ext cx="5670947"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Advanced threat detection (steganography)</a:t>
            </a:r>
            <a:endParaRPr lang="en-US" sz="2200" dirty="0"/>
          </a:p>
        </p:txBody>
      </p:sp>
      <p:sp>
        <p:nvSpPr>
          <p:cNvPr id="18" name="Text 16"/>
          <p:cNvSpPr/>
          <p:nvPr/>
        </p:nvSpPr>
        <p:spPr>
          <a:xfrm>
            <a:off x="8165783" y="5909310"/>
            <a:ext cx="5670947"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Detect and prevent data loss through advanced steganography techniques.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447" y="566380"/>
            <a:ext cx="7703106" cy="1286589"/>
          </a:xfrm>
          <a:prstGeom prst="rect">
            <a:avLst/>
          </a:prstGeom>
          <a:noFill/>
          <a:ln/>
        </p:spPr>
        <p:txBody>
          <a:bodyPr wrap="square" lIns="0" tIns="0" rIns="0" bIns="0" rtlCol="0" anchor="t"/>
          <a:lstStyle/>
          <a:p>
            <a:pPr marL="0" indent="0" algn="l">
              <a:lnSpc>
                <a:spcPts val="5050"/>
              </a:lnSpc>
              <a:buNone/>
            </a:pPr>
            <a:r>
              <a:rPr lang="en-US" sz="4050" b="1" dirty="0">
                <a:solidFill>
                  <a:srgbClr val="3B4540"/>
                </a:solidFill>
                <a:latin typeface="Fraunces Extra Bold" pitchFamily="34" charset="0"/>
                <a:ea typeface="Fraunces Extra Bold" pitchFamily="34" charset="-122"/>
                <a:cs typeface="Fraunces Extra Bold" pitchFamily="34" charset="-120"/>
              </a:rPr>
              <a:t>System Architecture Overview</a:t>
            </a:r>
            <a:endParaRPr lang="en-US" sz="4050" dirty="0"/>
          </a:p>
        </p:txBody>
      </p:sp>
      <p:pic>
        <p:nvPicPr>
          <p:cNvPr id="4" name="Image 1" descr="preencoded.png"/>
          <p:cNvPicPr>
            <a:picLocks noChangeAspect="1"/>
          </p:cNvPicPr>
          <p:nvPr/>
        </p:nvPicPr>
        <p:blipFill>
          <a:blip r:embed="rId4"/>
          <a:stretch>
            <a:fillRect/>
          </a:stretch>
        </p:blipFill>
        <p:spPr>
          <a:xfrm>
            <a:off x="720447" y="2161699"/>
            <a:ext cx="1029295" cy="1235154"/>
          </a:xfrm>
          <a:prstGeom prst="rect">
            <a:avLst/>
          </a:prstGeom>
        </p:spPr>
      </p:pic>
      <p:sp>
        <p:nvSpPr>
          <p:cNvPr id="5" name="Text 1"/>
          <p:cNvSpPr/>
          <p:nvPr/>
        </p:nvSpPr>
        <p:spPr>
          <a:xfrm>
            <a:off x="2058472" y="2367558"/>
            <a:ext cx="3106698" cy="32158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Integrated Components</a:t>
            </a:r>
            <a:endParaRPr lang="en-US" sz="2000" dirty="0"/>
          </a:p>
        </p:txBody>
      </p:sp>
      <p:sp>
        <p:nvSpPr>
          <p:cNvPr id="6" name="Text 2"/>
          <p:cNvSpPr/>
          <p:nvPr/>
        </p:nvSpPr>
        <p:spPr>
          <a:xfrm>
            <a:off x="2058472" y="2812613"/>
            <a:ext cx="6365081" cy="329327"/>
          </a:xfrm>
          <a:prstGeom prst="rect">
            <a:avLst/>
          </a:prstGeom>
          <a:noFill/>
          <a:ln/>
        </p:spPr>
        <p:txBody>
          <a:bodyPr wrap="non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Four modules work as a unified system.</a:t>
            </a:r>
            <a:endParaRPr lang="en-US" sz="1600" dirty="0"/>
          </a:p>
        </p:txBody>
      </p:sp>
      <p:pic>
        <p:nvPicPr>
          <p:cNvPr id="7" name="Image 2" descr="preencoded.png"/>
          <p:cNvPicPr>
            <a:picLocks noChangeAspect="1"/>
          </p:cNvPicPr>
          <p:nvPr/>
        </p:nvPicPr>
        <p:blipFill>
          <a:blip r:embed="rId5"/>
          <a:stretch>
            <a:fillRect/>
          </a:stretch>
        </p:blipFill>
        <p:spPr>
          <a:xfrm>
            <a:off x="720447" y="3396853"/>
            <a:ext cx="1029295" cy="1235154"/>
          </a:xfrm>
          <a:prstGeom prst="rect">
            <a:avLst/>
          </a:prstGeom>
        </p:spPr>
      </p:pic>
      <p:sp>
        <p:nvSpPr>
          <p:cNvPr id="8" name="Text 3"/>
          <p:cNvSpPr/>
          <p:nvPr/>
        </p:nvSpPr>
        <p:spPr>
          <a:xfrm>
            <a:off x="2058472" y="3602712"/>
            <a:ext cx="2573179" cy="32158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Deployment Model</a:t>
            </a:r>
            <a:endParaRPr lang="en-US" sz="2000" dirty="0"/>
          </a:p>
        </p:txBody>
      </p:sp>
      <p:sp>
        <p:nvSpPr>
          <p:cNvPr id="9" name="Text 4"/>
          <p:cNvSpPr/>
          <p:nvPr/>
        </p:nvSpPr>
        <p:spPr>
          <a:xfrm>
            <a:off x="2058472" y="4047768"/>
            <a:ext cx="6365081" cy="329327"/>
          </a:xfrm>
          <a:prstGeom prst="rect">
            <a:avLst/>
          </a:prstGeom>
          <a:noFill/>
          <a:ln/>
        </p:spPr>
        <p:txBody>
          <a:bodyPr wrap="non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Endpoint agents with centralized server.</a:t>
            </a:r>
            <a:endParaRPr lang="en-US" sz="1600" dirty="0"/>
          </a:p>
        </p:txBody>
      </p:sp>
      <p:pic>
        <p:nvPicPr>
          <p:cNvPr id="10" name="Image 3" descr="preencoded.png"/>
          <p:cNvPicPr>
            <a:picLocks noChangeAspect="1"/>
          </p:cNvPicPr>
          <p:nvPr/>
        </p:nvPicPr>
        <p:blipFill>
          <a:blip r:embed="rId6"/>
          <a:stretch>
            <a:fillRect/>
          </a:stretch>
        </p:blipFill>
        <p:spPr>
          <a:xfrm>
            <a:off x="720447" y="4632007"/>
            <a:ext cx="1029295" cy="1235154"/>
          </a:xfrm>
          <a:prstGeom prst="rect">
            <a:avLst/>
          </a:prstGeom>
        </p:spPr>
      </p:pic>
      <p:sp>
        <p:nvSpPr>
          <p:cNvPr id="11" name="Text 5"/>
          <p:cNvSpPr/>
          <p:nvPr/>
        </p:nvSpPr>
        <p:spPr>
          <a:xfrm>
            <a:off x="2058472" y="4837867"/>
            <a:ext cx="2573179" cy="32158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Information Flow</a:t>
            </a:r>
            <a:endParaRPr lang="en-US" sz="2000" dirty="0"/>
          </a:p>
        </p:txBody>
      </p:sp>
      <p:sp>
        <p:nvSpPr>
          <p:cNvPr id="12" name="Text 6"/>
          <p:cNvSpPr/>
          <p:nvPr/>
        </p:nvSpPr>
        <p:spPr>
          <a:xfrm>
            <a:off x="2058472" y="5282922"/>
            <a:ext cx="6365081" cy="329327"/>
          </a:xfrm>
          <a:prstGeom prst="rect">
            <a:avLst/>
          </a:prstGeom>
          <a:noFill/>
          <a:ln/>
        </p:spPr>
        <p:txBody>
          <a:bodyPr wrap="non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Detection to Analysis to Response.</a:t>
            </a:r>
            <a:endParaRPr lang="en-US" sz="1600" dirty="0"/>
          </a:p>
        </p:txBody>
      </p:sp>
      <p:pic>
        <p:nvPicPr>
          <p:cNvPr id="13" name="Image 4" descr="preencoded.png"/>
          <p:cNvPicPr>
            <a:picLocks noChangeAspect="1"/>
          </p:cNvPicPr>
          <p:nvPr/>
        </p:nvPicPr>
        <p:blipFill>
          <a:blip r:embed="rId7"/>
          <a:stretch>
            <a:fillRect/>
          </a:stretch>
        </p:blipFill>
        <p:spPr>
          <a:xfrm>
            <a:off x="720447" y="5867162"/>
            <a:ext cx="1029295" cy="1235154"/>
          </a:xfrm>
          <a:prstGeom prst="rect">
            <a:avLst/>
          </a:prstGeom>
        </p:spPr>
      </p:pic>
      <p:sp>
        <p:nvSpPr>
          <p:cNvPr id="14" name="Text 7"/>
          <p:cNvSpPr/>
          <p:nvPr/>
        </p:nvSpPr>
        <p:spPr>
          <a:xfrm>
            <a:off x="2058472" y="6073021"/>
            <a:ext cx="2573179" cy="32158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Key Features</a:t>
            </a:r>
            <a:endParaRPr lang="en-US" sz="2000" dirty="0"/>
          </a:p>
        </p:txBody>
      </p:sp>
      <p:sp>
        <p:nvSpPr>
          <p:cNvPr id="15" name="Text 8"/>
          <p:cNvSpPr/>
          <p:nvPr/>
        </p:nvSpPr>
        <p:spPr>
          <a:xfrm>
            <a:off x="2058472" y="6518077"/>
            <a:ext cx="6365081" cy="329327"/>
          </a:xfrm>
          <a:prstGeom prst="rect">
            <a:avLst/>
          </a:prstGeom>
          <a:noFill/>
          <a:ln/>
        </p:spPr>
        <p:txBody>
          <a:bodyPr wrap="non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Real-time monitoring across channels.</a:t>
            </a:r>
            <a:endParaRPr lang="en-US" sz="1600" dirty="0"/>
          </a:p>
        </p:txBody>
      </p:sp>
      <p:sp>
        <p:nvSpPr>
          <p:cNvPr id="16" name="Text 9"/>
          <p:cNvSpPr/>
          <p:nvPr/>
        </p:nvSpPr>
        <p:spPr>
          <a:xfrm>
            <a:off x="720447" y="7333893"/>
            <a:ext cx="7703106" cy="329327"/>
          </a:xfrm>
          <a:prstGeom prst="rect">
            <a:avLst/>
          </a:prstGeom>
          <a:noFill/>
          <a:ln/>
        </p:spPr>
        <p:txBody>
          <a:bodyPr wrap="non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Secure, encrypted communication between components.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311825"/>
            <a:ext cx="3025021"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System Architecture </a:t>
            </a:r>
            <a:endParaRPr lang="en-US" sz="2200" dirty="0"/>
          </a:p>
        </p:txBody>
      </p:sp>
      <p:pic>
        <p:nvPicPr>
          <p:cNvPr id="3" name="Image 0" descr="preencoded.png"/>
          <p:cNvPicPr>
            <a:picLocks noChangeAspect="1"/>
          </p:cNvPicPr>
          <p:nvPr/>
        </p:nvPicPr>
        <p:blipFill>
          <a:blip r:embed="rId3"/>
          <a:stretch>
            <a:fillRect/>
          </a:stretch>
        </p:blipFill>
        <p:spPr>
          <a:xfrm>
            <a:off x="4618016" y="1315000"/>
            <a:ext cx="5394365" cy="6192700"/>
          </a:xfrm>
          <a:prstGeom prst="rect">
            <a:avLst/>
          </a:prstGeom>
        </p:spPr>
      </p:pic>
      <p:sp>
        <p:nvSpPr>
          <p:cNvPr id="4" name="Text 1"/>
          <p:cNvSpPr/>
          <p:nvPr/>
        </p:nvSpPr>
        <p:spPr>
          <a:xfrm>
            <a:off x="396835" y="16904970"/>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90600" y="2362200"/>
            <a:ext cx="3505200" cy="3505200"/>
          </a:xfrm>
          <a:prstGeom prst="rect">
            <a:avLst/>
          </a:prstGeom>
        </p:spPr>
      </p:pic>
      <p:sp>
        <p:nvSpPr>
          <p:cNvPr id="4" name="Text 0"/>
          <p:cNvSpPr/>
          <p:nvPr/>
        </p:nvSpPr>
        <p:spPr>
          <a:xfrm>
            <a:off x="6280190" y="204811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Sulaksha Punsara</a:t>
            </a:r>
            <a:endParaRPr lang="en-US" sz="4450" dirty="0"/>
          </a:p>
        </p:txBody>
      </p:sp>
      <p:sp>
        <p:nvSpPr>
          <p:cNvPr id="5" name="Text 1"/>
          <p:cNvSpPr/>
          <p:nvPr/>
        </p:nvSpPr>
        <p:spPr>
          <a:xfrm>
            <a:off x="6280190" y="3097054"/>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3B4540"/>
                </a:solidFill>
                <a:latin typeface="Fraunces Extra Bold" pitchFamily="34" charset="0"/>
                <a:ea typeface="Fraunces Extra Bold" pitchFamily="34" charset="-122"/>
                <a:cs typeface="Fraunces Extra Bold" pitchFamily="34" charset="-120"/>
              </a:rPr>
              <a:t>IT21170720</a:t>
            </a:r>
            <a:endParaRPr lang="en-US" sz="3550" dirty="0"/>
          </a:p>
        </p:txBody>
      </p:sp>
      <p:sp>
        <p:nvSpPr>
          <p:cNvPr id="6" name="Text 2"/>
          <p:cNvSpPr/>
          <p:nvPr/>
        </p:nvSpPr>
        <p:spPr>
          <a:xfrm>
            <a:off x="6280190" y="4004191"/>
            <a:ext cx="3881795" cy="425291"/>
          </a:xfrm>
          <a:prstGeom prst="rect">
            <a:avLst/>
          </a:prstGeom>
          <a:noFill/>
          <a:ln/>
        </p:spPr>
        <p:txBody>
          <a:bodyPr wrap="none" lIns="0" tIns="0" rIns="0" bIns="0" rtlCol="0" anchor="t"/>
          <a:lstStyle/>
          <a:p>
            <a:pPr marL="0" indent="0" algn="l">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K.D.S.P Jayawickrama</a:t>
            </a:r>
            <a:endParaRPr lang="en-US" sz="2650" dirty="0"/>
          </a:p>
        </p:txBody>
      </p:sp>
      <p:sp>
        <p:nvSpPr>
          <p:cNvPr id="7" name="Text 3"/>
          <p:cNvSpPr/>
          <p:nvPr/>
        </p:nvSpPr>
        <p:spPr>
          <a:xfrm>
            <a:off x="6280190" y="4769644"/>
            <a:ext cx="7556421" cy="708660"/>
          </a:xfrm>
          <a:prstGeom prst="rect">
            <a:avLst/>
          </a:prstGeom>
          <a:noFill/>
          <a:ln/>
        </p:spPr>
        <p:txBody>
          <a:bodyPr wrap="squar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BSc (Hons) in information Technology Specializing in cyber security</a:t>
            </a:r>
            <a:endParaRPr lang="en-US" sz="2200" dirty="0"/>
          </a:p>
        </p:txBody>
      </p:sp>
      <p:sp>
        <p:nvSpPr>
          <p:cNvPr id="8" name="Text 4"/>
          <p:cNvSpPr/>
          <p:nvPr/>
        </p:nvSpPr>
        <p:spPr>
          <a:xfrm>
            <a:off x="6280190" y="5818465"/>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405449"/>
                </a:solidFill>
                <a:latin typeface="Nobile" pitchFamily="34" charset="0"/>
                <a:ea typeface="Nobile" pitchFamily="34" charset="-122"/>
                <a:cs typeface="Nobile" pitchFamily="34" charset="-120"/>
              </a:rPr>
              <a:t>Homomorphic Encryption for Data Processing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&#65279;<?xml version="1.0" encoding="utf-8"?><Relationships xmlns="http://schemas.openxmlformats.org/package/2006/relationships"><Relationship Type="http://schemas.openxmlformats.org/officeDocument/2006/relationships/customXmlProps" Target="/customXml/itemProps1.xml" Id="rId1" /></Relationships>
</file>

<file path=customXml/_rels/item2.xml.rels>&#65279;<?xml version="1.0" encoding="utf-8"?><Relationships xmlns="http://schemas.openxmlformats.org/package/2006/relationships"><Relationship Type="http://schemas.openxmlformats.org/officeDocument/2006/relationships/customXmlProps" Target="/customXml/itemProps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xml" Id="rId1"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72F5430E-934D-481E-80D6-99AB2B895314}"/>
</file>

<file path=customXml/itemProps2.xml><?xml version="1.0" encoding="utf-8"?>
<ds:datastoreItem xmlns:ds="http://schemas.openxmlformats.org/officeDocument/2006/customXml" ds:itemID="{EA4B6990-D032-4B3B-8D37-D04CC637D030}"/>
</file>

<file path=customXml/itemProps3.xml><?xml version="1.0" encoding="utf-8"?>
<ds:datastoreItem xmlns:ds="http://schemas.openxmlformats.org/officeDocument/2006/customXml" ds:itemID="{B2EEC5B1-70F6-45AC-B7C6-45B5577FE05C}"/>
</file>

<file path=docProps/app.xml><?xml version="1.0" encoding="utf-8"?>
<Properties xmlns="http://schemas.openxmlformats.org/officeDocument/2006/extended-properties" xmlns:vt="http://schemas.openxmlformats.org/officeDocument/2006/docPropsVTypes">
  <TotalTime>2</TotalTime>
  <Words>2296</Words>
  <Application>Microsoft Office PowerPoint</Application>
  <PresentationFormat>Custom</PresentationFormat>
  <Paragraphs>372</Paragraphs>
  <Slides>54</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Fraunces Extra Bold</vt:lpstr>
      <vt:lpstr>Arial</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Pubudu Priyanga</cp:lastModifiedBy>
  <cp:revision>2</cp:revision>
  <dcterms:created xsi:type="dcterms:W3CDTF">2025-03-20T05:01:18Z</dcterms:created>
  <dcterms:modified xsi:type="dcterms:W3CDTF">2025-03-28T10:30:17Z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